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42"/>
  </p:sldMasterIdLst>
  <p:notesMasterIdLst>
    <p:notesMasterId r:id="rId77"/>
  </p:notesMasterIdLst>
  <p:sldIdLst>
    <p:sldId id="2147469909" r:id="rId43"/>
    <p:sldId id="2147469910" r:id="rId44"/>
    <p:sldId id="2076138585" r:id="rId45"/>
    <p:sldId id="2076138480" r:id="rId46"/>
    <p:sldId id="2076138402" r:id="rId47"/>
    <p:sldId id="2076138534" r:id="rId48"/>
    <p:sldId id="2076139052" r:id="rId49"/>
    <p:sldId id="2076138234" r:id="rId50"/>
    <p:sldId id="2076138469" r:id="rId51"/>
    <p:sldId id="2076138253" r:id="rId52"/>
    <p:sldId id="2076138236" r:id="rId53"/>
    <p:sldId id="2076138561" r:id="rId54"/>
    <p:sldId id="2076138375" r:id="rId55"/>
    <p:sldId id="2076138540" r:id="rId56"/>
    <p:sldId id="2076139049" r:id="rId57"/>
    <p:sldId id="2076138518" r:id="rId58"/>
    <p:sldId id="2076138477" r:id="rId59"/>
    <p:sldId id="2147469911" r:id="rId60"/>
    <p:sldId id="2147469912" r:id="rId61"/>
    <p:sldId id="2076139051" r:id="rId62"/>
    <p:sldId id="2076138262" r:id="rId63"/>
    <p:sldId id="2076138263" r:id="rId64"/>
    <p:sldId id="2076138264" r:id="rId65"/>
    <p:sldId id="2076139026" r:id="rId66"/>
    <p:sldId id="2076139025" r:id="rId67"/>
    <p:sldId id="2076138380" r:id="rId68"/>
    <p:sldId id="2076138373" r:id="rId69"/>
    <p:sldId id="2076138381" r:id="rId70"/>
    <p:sldId id="2076138389" r:id="rId71"/>
    <p:sldId id="2076138390" r:id="rId72"/>
    <p:sldId id="2076138374" r:id="rId73"/>
    <p:sldId id="2076138384" r:id="rId74"/>
    <p:sldId id="2076138562" r:id="rId75"/>
    <p:sldId id="2147469913" r:id="rId76"/>
  </p:sldIdLst>
  <p:sldSz cx="12192000" cy="6858000"/>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2 - Power Apps in Microsoft Teams" id="{C816AB5A-FAA1-4B01-9D92-9256C706579A}">
          <p14:sldIdLst>
            <p14:sldId id="2147469909"/>
            <p14:sldId id="2147469910"/>
            <p14:sldId id="2076138585"/>
            <p14:sldId id="2076138480"/>
            <p14:sldId id="2076138402"/>
            <p14:sldId id="2076138534"/>
            <p14:sldId id="2076139052"/>
            <p14:sldId id="2076138234"/>
            <p14:sldId id="2076138469"/>
            <p14:sldId id="2076138253"/>
            <p14:sldId id="2076138236"/>
            <p14:sldId id="2076138561"/>
            <p14:sldId id="2076138375"/>
            <p14:sldId id="2076138540"/>
            <p14:sldId id="2076139049"/>
            <p14:sldId id="2076138518"/>
            <p14:sldId id="2076138477"/>
            <p14:sldId id="2147469911"/>
          </p14:sldIdLst>
        </p14:section>
        <p14:section name="M2 - Appendix" id="{BCE96D2F-7FD9-41B7-9D69-B8EF1DA00C8D}">
          <p14:sldIdLst>
            <p14:sldId id="2147469912"/>
            <p14:sldId id="2076139051"/>
            <p14:sldId id="2076138262"/>
            <p14:sldId id="2076138263"/>
            <p14:sldId id="2076138264"/>
            <p14:sldId id="2076139026"/>
            <p14:sldId id="2076139025"/>
            <p14:sldId id="2076138380"/>
            <p14:sldId id="2076138373"/>
            <p14:sldId id="2076138381"/>
            <p14:sldId id="2076138389"/>
            <p14:sldId id="2076138390"/>
            <p14:sldId id="2076138374"/>
            <p14:sldId id="2076138384"/>
            <p14:sldId id="2076138562"/>
            <p14:sldId id="214746991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EF32DA53-2C03-03EE-2EEA-AE2457C9B68C}" name="Tessa Berkley" initials="TB" userId="S::tessab@audienz.com::29198474-64f9-4b67-b7f5-57f0013c6244" providerId="AD"/>
  <p188:author id="{BDFC109E-D8F3-207E-9B38-00D8CC37E15C}" name="Vas Perchuk" initials="VP" userId="S::vaperch@microsoft.com::5d870c6a-26e6-414f-bc4a-7e92eab2efa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ssa Berkley" initials="TB" lastIdx="18" clrIdx="0">
    <p:extLst>
      <p:ext uri="{19B8F6BF-5375-455C-9EA6-DF929625EA0E}">
        <p15:presenceInfo xmlns:p15="http://schemas.microsoft.com/office/powerpoint/2012/main" userId="S::TessaB@audienz.com::29198474-64f9-4b67-b7f5-57f0013c6244" providerId="AD"/>
      </p:ext>
    </p:extLst>
  </p:cmAuthor>
  <p:cmAuthor id="2" name="Brianna Farah" initials="BF" lastIdx="6" clrIdx="1">
    <p:extLst>
      <p:ext uri="{19B8F6BF-5375-455C-9EA6-DF929625EA0E}">
        <p15:presenceInfo xmlns:p15="http://schemas.microsoft.com/office/powerpoint/2012/main" userId="S::brianna@audienz.com::f1856917-c2d4-49a7-94e9-7f0e47fabb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Master" Target="slideMasters/slideMaster1.xml"/><Relationship Id="rId47" Type="http://schemas.openxmlformats.org/officeDocument/2006/relationships/slide" Target="slides/slide5.xml"/><Relationship Id="rId63" Type="http://schemas.openxmlformats.org/officeDocument/2006/relationships/slide" Target="slides/slide21.xml"/><Relationship Id="rId68" Type="http://schemas.openxmlformats.org/officeDocument/2006/relationships/slide" Target="slides/slide26.xml"/><Relationship Id="rId84" Type="http://schemas.microsoft.com/office/2016/11/relationships/changesInfo" Target="changesInfos/changesInfo1.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11.xml"/><Relationship Id="rId58" Type="http://schemas.openxmlformats.org/officeDocument/2006/relationships/slide" Target="slides/slide16.xml"/><Relationship Id="rId74" Type="http://schemas.openxmlformats.org/officeDocument/2006/relationships/slide" Target="slides/slide32.xml"/><Relationship Id="rId79" Type="http://schemas.openxmlformats.org/officeDocument/2006/relationships/commentAuthors" Target="commentAuthors.xml"/><Relationship Id="rId5" Type="http://schemas.openxmlformats.org/officeDocument/2006/relationships/customXml" Target="../customXml/item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1.xml"/><Relationship Id="rId48" Type="http://schemas.openxmlformats.org/officeDocument/2006/relationships/slide" Target="slides/slide6.xml"/><Relationship Id="rId56" Type="http://schemas.openxmlformats.org/officeDocument/2006/relationships/slide" Target="slides/slide14.xml"/><Relationship Id="rId64" Type="http://schemas.openxmlformats.org/officeDocument/2006/relationships/slide" Target="slides/slide22.xml"/><Relationship Id="rId69" Type="http://schemas.openxmlformats.org/officeDocument/2006/relationships/slide" Target="slides/slide27.xml"/><Relationship Id="rId77"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9.xml"/><Relationship Id="rId72" Type="http://schemas.openxmlformats.org/officeDocument/2006/relationships/slide" Target="slides/slide30.xml"/><Relationship Id="rId80" Type="http://schemas.openxmlformats.org/officeDocument/2006/relationships/presProps" Target="presProp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4.xml"/><Relationship Id="rId59" Type="http://schemas.openxmlformats.org/officeDocument/2006/relationships/slide" Target="slides/slide17.xml"/><Relationship Id="rId67" Type="http://schemas.openxmlformats.org/officeDocument/2006/relationships/slide" Target="slides/slide25.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12.xml"/><Relationship Id="rId62" Type="http://schemas.openxmlformats.org/officeDocument/2006/relationships/slide" Target="slides/slide20.xml"/><Relationship Id="rId70" Type="http://schemas.openxmlformats.org/officeDocument/2006/relationships/slide" Target="slides/slide28.xml"/><Relationship Id="rId75" Type="http://schemas.openxmlformats.org/officeDocument/2006/relationships/slide" Target="slides/slide3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7.xml"/><Relationship Id="rId57" Type="http://schemas.openxmlformats.org/officeDocument/2006/relationships/slide" Target="slides/slide1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2.xml"/><Relationship Id="rId52" Type="http://schemas.openxmlformats.org/officeDocument/2006/relationships/slide" Target="slides/slide10.xml"/><Relationship Id="rId60" Type="http://schemas.openxmlformats.org/officeDocument/2006/relationships/slide" Target="slides/slide18.xml"/><Relationship Id="rId65" Type="http://schemas.openxmlformats.org/officeDocument/2006/relationships/slide" Target="slides/slide23.xml"/><Relationship Id="rId73" Type="http://schemas.openxmlformats.org/officeDocument/2006/relationships/slide" Target="slides/slide31.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8.xml"/><Relationship Id="rId55" Type="http://schemas.openxmlformats.org/officeDocument/2006/relationships/slide" Target="slides/slide13.xml"/><Relationship Id="rId76" Type="http://schemas.openxmlformats.org/officeDocument/2006/relationships/slide" Target="slides/slide34.xml"/><Relationship Id="rId7" Type="http://schemas.openxmlformats.org/officeDocument/2006/relationships/customXml" Target="../customXml/item7.xml"/><Relationship Id="rId71" Type="http://schemas.openxmlformats.org/officeDocument/2006/relationships/slide" Target="slides/slide29.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slide" Target="slides/slide3.xml"/><Relationship Id="rId66" Type="http://schemas.openxmlformats.org/officeDocument/2006/relationships/slide" Target="slides/slide24.xml"/><Relationship Id="rId61" Type="http://schemas.openxmlformats.org/officeDocument/2006/relationships/slide" Target="slides/slide19.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 Perchuk" userId="5d870c6a-26e6-414f-bc4a-7e92eab2efa3" providerId="ADAL" clId="{2E4EB3AE-D8EA-4A91-9F1D-5DD9758F0A51}"/>
    <pc:docChg chg="">
      <pc:chgData name="Vas Perchuk" userId="5d870c6a-26e6-414f-bc4a-7e92eab2efa3" providerId="ADAL" clId="{2E4EB3AE-D8EA-4A91-9F1D-5DD9758F0A51}" dt="2023-02-16T15:51:57.374" v="0" actId="2056"/>
      <pc:docMkLst>
        <pc:docMk/>
      </pc:docMkLst>
      <pc:sldChg chg="delCm">
        <pc:chgData name="Vas Perchuk" userId="5d870c6a-26e6-414f-bc4a-7e92eab2efa3" providerId="ADAL" clId="{2E4EB3AE-D8EA-4A91-9F1D-5DD9758F0A51}" dt="2023-02-16T15:51:57.374" v="0" actId="2056"/>
        <pc:sldMkLst>
          <pc:docMk/>
          <pc:sldMk cId="2946187123" sldId="2076138375"/>
        </pc:sldMkLst>
        <pc:extLst>
          <p:ext xmlns:p="http://schemas.openxmlformats.org/presentationml/2006/main" uri="{D6D511B9-2390-475A-947B-AFAB55BFBCF1}">
            <pc226:cmChg xmlns:pc226="http://schemas.microsoft.com/office/powerpoint/2022/06/main/command" chg="del">
              <pc226:chgData name="Vas Perchuk" userId="5d870c6a-26e6-414f-bc4a-7e92eab2efa3" providerId="ADAL" clId="{2E4EB3AE-D8EA-4A91-9F1D-5DD9758F0A51}" dt="2023-02-16T15:51:57.374" v="0" actId="2056"/>
              <pc2:cmMkLst xmlns:pc2="http://schemas.microsoft.com/office/powerpoint/2019/9/main/command">
                <pc:docMk/>
                <pc:sldMk cId="2946187123" sldId="2076138375"/>
                <pc2:cmMk id="{59F4AB64-5663-493A-948B-1D850FEFA0F9}"/>
              </pc2:cmMkLst>
            </pc226:cmChg>
            <pc226:cmChg xmlns:pc226="http://schemas.microsoft.com/office/powerpoint/2022/06/main/command" chg="del">
              <pc226:chgData name="Vas Perchuk" userId="5d870c6a-26e6-414f-bc4a-7e92eab2efa3" providerId="ADAL" clId="{2E4EB3AE-D8EA-4A91-9F1D-5DD9758F0A51}" dt="2023-02-16T15:51:57.374" v="0" actId="2056"/>
              <pc2:cmMkLst xmlns:pc2="http://schemas.microsoft.com/office/powerpoint/2019/9/main/command">
                <pc:docMk/>
                <pc:sldMk cId="2946187123" sldId="2076138375"/>
                <pc2:cmMk id="{976A14B2-5AF7-4493-B2BD-CAF59BDF83D0}"/>
              </pc2:cmMkLst>
            </pc226:cmChg>
          </p:ext>
        </pc:extLst>
      </pc:sldChg>
      <pc:sldChg chg="delCm">
        <pc:chgData name="Vas Perchuk" userId="5d870c6a-26e6-414f-bc4a-7e92eab2efa3" providerId="ADAL" clId="{2E4EB3AE-D8EA-4A91-9F1D-5DD9758F0A51}" dt="2023-02-16T15:51:57.374" v="0" actId="2056"/>
        <pc:sldMkLst>
          <pc:docMk/>
          <pc:sldMk cId="2426419730" sldId="2076138381"/>
        </pc:sldMkLst>
        <pc:extLst>
          <p:ext xmlns:p="http://schemas.openxmlformats.org/presentationml/2006/main" uri="{D6D511B9-2390-475A-947B-AFAB55BFBCF1}">
            <pc226:cmChg xmlns:pc226="http://schemas.microsoft.com/office/powerpoint/2022/06/main/command" chg="del">
              <pc226:chgData name="Vas Perchuk" userId="5d870c6a-26e6-414f-bc4a-7e92eab2efa3" providerId="ADAL" clId="{2E4EB3AE-D8EA-4A91-9F1D-5DD9758F0A51}" dt="2023-02-16T15:51:57.374" v="0" actId="2056"/>
              <pc2:cmMkLst xmlns:pc2="http://schemas.microsoft.com/office/powerpoint/2019/9/main/command">
                <pc:docMk/>
                <pc:sldMk cId="2426419730" sldId="2076138381"/>
                <pc2:cmMk id="{5C55DC7B-8A9E-4664-943E-52400FB51265}"/>
              </pc2:cmMkLst>
            </pc226:cmChg>
          </p:ext>
        </pc:extLst>
      </pc:sldChg>
      <pc:sldChg chg="delCm">
        <pc:chgData name="Vas Perchuk" userId="5d870c6a-26e6-414f-bc4a-7e92eab2efa3" providerId="ADAL" clId="{2E4EB3AE-D8EA-4A91-9F1D-5DD9758F0A51}" dt="2023-02-16T15:51:57.374" v="0" actId="2056"/>
        <pc:sldMkLst>
          <pc:docMk/>
          <pc:sldMk cId="3693376871" sldId="2076138384"/>
        </pc:sldMkLst>
        <pc:extLst>
          <p:ext xmlns:p="http://schemas.openxmlformats.org/presentationml/2006/main" uri="{D6D511B9-2390-475A-947B-AFAB55BFBCF1}">
            <pc226:cmChg xmlns:pc226="http://schemas.microsoft.com/office/powerpoint/2022/06/main/command" chg="del">
              <pc226:chgData name="Vas Perchuk" userId="5d870c6a-26e6-414f-bc4a-7e92eab2efa3" providerId="ADAL" clId="{2E4EB3AE-D8EA-4A91-9F1D-5DD9758F0A51}" dt="2023-02-16T15:51:57.374" v="0" actId="2056"/>
              <pc2:cmMkLst xmlns:pc2="http://schemas.microsoft.com/office/powerpoint/2019/9/main/command">
                <pc:docMk/>
                <pc:sldMk cId="3693376871" sldId="2076138384"/>
                <pc2:cmMk id="{F37504B4-B8C3-4017-B6E9-300224AFCF18}"/>
              </pc2:cmMkLst>
            </pc226:cmChg>
          </p:ext>
        </pc:extLst>
      </pc:sldChg>
      <pc:sldChg chg="delCm">
        <pc:chgData name="Vas Perchuk" userId="5d870c6a-26e6-414f-bc4a-7e92eab2efa3" providerId="ADAL" clId="{2E4EB3AE-D8EA-4A91-9F1D-5DD9758F0A51}" dt="2023-02-16T15:51:57.374" v="0" actId="2056"/>
        <pc:sldMkLst>
          <pc:docMk/>
          <pc:sldMk cId="3722038547" sldId="2147469911"/>
        </pc:sldMkLst>
        <pc:extLst>
          <p:ext xmlns:p="http://schemas.openxmlformats.org/presentationml/2006/main" uri="{D6D511B9-2390-475A-947B-AFAB55BFBCF1}">
            <pc226:cmChg xmlns:pc226="http://schemas.microsoft.com/office/powerpoint/2022/06/main/command" chg="del">
              <pc226:chgData name="Vas Perchuk" userId="5d870c6a-26e6-414f-bc4a-7e92eab2efa3" providerId="ADAL" clId="{2E4EB3AE-D8EA-4A91-9F1D-5DD9758F0A51}" dt="2023-02-16T15:51:57.374" v="0" actId="2056"/>
              <pc2:cmMkLst xmlns:pc2="http://schemas.microsoft.com/office/powerpoint/2019/9/main/command">
                <pc:docMk/>
                <pc:sldMk cId="3722038547" sldId="2147469911"/>
                <pc2:cmMk id="{149A6D24-77DE-4DEB-ACD3-19BE1F12F2FE}"/>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filter-looku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werapps.microsoft.com/en-us/blog/you-can-now-share-dataverse-for-teams-apps-beyond-a-tea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canvas-apps/global-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powerapps/maker/canvas-apps/functions/operato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powerapps/developer/component-framework/custom-controls-overview"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powerapps/teams/create-apps-overview#:~:text=When%20you%20create%20an%20app%20in%20Teams%20with,and%20share%20team-specific%20data%2C%20apps%2C%20flows%2C%20and%20chatbo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ower-platform/power-fx/overview"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powerapps/maker/canvas-apps/formula-refere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2/16/2023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r>
              <a:rPr lang="en-US" dirty="0"/>
              <a:t>Workshop Version: 1.4</a:t>
            </a:r>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Functions, signals, and enumerations - Power Apps | Microsoft Docs</a:t>
            </a:r>
            <a:endParaRPr lang="en-GB" dirty="0"/>
          </a:p>
          <a:p>
            <a:endParaRPr lang="en-GB" dirty="0"/>
          </a:p>
          <a:p>
            <a:r>
              <a:rPr lang="en-GB" dirty="0">
                <a:hlinkClick r:id="rId3"/>
              </a:rPr>
              <a:t>https://docs.microsoft.com/en-us/powerapps/maker/canvas-apps/formula-reference</a:t>
            </a:r>
            <a:endParaRPr lang="en-GB" dirty="0"/>
          </a:p>
          <a:p>
            <a:endParaRPr lang="en-GB" dirty="0"/>
          </a:p>
          <a:p>
            <a:r>
              <a:rPr lang="en-GB" dirty="0"/>
              <a:t>Property list and Formula are used together  </a:t>
            </a:r>
          </a:p>
          <a:p>
            <a:endParaRPr lang="en-GB" dirty="0"/>
          </a:p>
          <a:p>
            <a:r>
              <a:rPr lang="en-GB" dirty="0"/>
              <a:t>Allows low code features to achieve functionality within canvas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6949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Filter, Search, and </a:t>
            </a:r>
            <a:r>
              <a:rPr lang="en-GB" dirty="0" err="1">
                <a:hlinkClick r:id="rId3"/>
              </a:rPr>
              <a:t>LookUp</a:t>
            </a:r>
            <a:r>
              <a:rPr lang="en-GB" dirty="0">
                <a:hlinkClick r:id="rId3"/>
              </a:rPr>
              <a:t> functions - Power Apps | Microsoft Docs</a:t>
            </a:r>
            <a:endParaRPr lang="en-GB" dirty="0"/>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sz="900" b="0" i="0" dirty="0">
                <a:solidFill>
                  <a:schemeClr val="bg1"/>
                </a:solidFill>
                <a:effectLst/>
              </a:rPr>
              <a:t>Search parameters are, a data source to search, a search text and which column to be search within using the given search text. </a:t>
            </a:r>
          </a:p>
          <a:p>
            <a:r>
              <a:rPr lang="en-GB" b="1" i="1" dirty="0">
                <a:solidFill>
                  <a:srgbClr val="292929"/>
                </a:solidFill>
                <a:effectLst/>
                <a:latin typeface="charter"/>
              </a:rPr>
              <a:t>source</a:t>
            </a:r>
            <a:r>
              <a:rPr lang="en-GB" b="0" i="0" dirty="0">
                <a:solidFill>
                  <a:srgbClr val="292929"/>
                </a:solidFill>
                <a:effectLst/>
                <a:latin typeface="charter"/>
              </a:rPr>
              <a:t> → The data source.</a:t>
            </a:r>
            <a:br>
              <a:rPr lang="en-GB" dirty="0"/>
            </a:br>
            <a:r>
              <a:rPr lang="en-GB" b="1" i="1" dirty="0" err="1">
                <a:solidFill>
                  <a:srgbClr val="292929"/>
                </a:solidFill>
                <a:effectLst/>
                <a:latin typeface="charter"/>
              </a:rPr>
              <a:t>search_text</a:t>
            </a:r>
            <a:r>
              <a:rPr lang="en-GB" b="0" i="0" dirty="0">
                <a:solidFill>
                  <a:srgbClr val="292929"/>
                </a:solidFill>
                <a:effectLst/>
                <a:latin typeface="charter"/>
              </a:rPr>
              <a:t> → The text to search.</a:t>
            </a:r>
            <a:br>
              <a:rPr lang="en-GB" dirty="0"/>
            </a:br>
            <a:r>
              <a:rPr lang="en-GB" b="1" i="1" dirty="0">
                <a:solidFill>
                  <a:srgbClr val="292929"/>
                </a:solidFill>
                <a:effectLst/>
                <a:latin typeface="charter"/>
              </a:rPr>
              <a:t>column</a:t>
            </a:r>
            <a:r>
              <a:rPr lang="en-GB" b="0" i="0" dirty="0">
                <a:solidFill>
                  <a:srgbClr val="292929"/>
                </a:solidFill>
                <a:effectLst/>
                <a:latin typeface="charter"/>
              </a:rPr>
              <a:t> → Column to search the text with in.</a:t>
            </a:r>
          </a:p>
          <a:p>
            <a:endParaRPr lang="en-GB" b="0" i="0" dirty="0">
              <a:solidFill>
                <a:srgbClr val="292929"/>
              </a:solidFill>
              <a:effectLst/>
              <a:latin typeface="charter"/>
            </a:endParaRPr>
          </a:p>
          <a:p>
            <a:r>
              <a:rPr lang="en-GB" b="0" i="0" dirty="0">
                <a:solidFill>
                  <a:srgbClr val="292929"/>
                </a:solidFill>
                <a:effectLst/>
                <a:latin typeface="charter"/>
              </a:rPr>
              <a:t>Filter: Syntax description:</a:t>
            </a:r>
          </a:p>
          <a:p>
            <a:r>
              <a:rPr lang="en-GB" b="1" i="1" dirty="0">
                <a:solidFill>
                  <a:srgbClr val="292929"/>
                </a:solidFill>
                <a:effectLst/>
                <a:latin typeface="charter"/>
              </a:rPr>
              <a:t>source</a:t>
            </a:r>
            <a:r>
              <a:rPr lang="en-GB" b="0" i="0" dirty="0">
                <a:solidFill>
                  <a:srgbClr val="292929"/>
                </a:solidFill>
                <a:effectLst/>
                <a:latin typeface="charter"/>
              </a:rPr>
              <a:t> →The data set to filter.</a:t>
            </a:r>
            <a:br>
              <a:rPr lang="en-GB" dirty="0"/>
            </a:br>
            <a:r>
              <a:rPr lang="en-GB" b="1" i="1" dirty="0" err="1">
                <a:solidFill>
                  <a:srgbClr val="292929"/>
                </a:solidFill>
                <a:effectLst/>
                <a:latin typeface="charter"/>
              </a:rPr>
              <a:t>logical_test</a:t>
            </a:r>
            <a:r>
              <a:rPr lang="en-GB" b="0" i="0" dirty="0">
                <a:solidFill>
                  <a:srgbClr val="292929"/>
                </a:solidFill>
                <a:effectLst/>
                <a:latin typeface="charter"/>
              </a:rPr>
              <a:t> → You can specify one or more logical tests separating by them by using commas. All logical tests will bind together with </a:t>
            </a:r>
            <a:r>
              <a:rPr lang="en-GB" b="1" i="0" dirty="0">
                <a:solidFill>
                  <a:srgbClr val="292929"/>
                </a:solidFill>
                <a:effectLst/>
                <a:latin typeface="charter"/>
              </a:rPr>
              <a:t>AND </a:t>
            </a:r>
            <a:r>
              <a:rPr lang="en-GB" b="0" i="0" dirty="0">
                <a:solidFill>
                  <a:srgbClr val="292929"/>
                </a:solidFill>
                <a:effectLst/>
                <a:latin typeface="charter"/>
              </a:rPr>
              <a:t>operator.</a:t>
            </a:r>
          </a:p>
          <a:p>
            <a:endParaRPr lang="en-GB" dirty="0"/>
          </a:p>
          <a:p>
            <a:r>
              <a:rPr lang="en-GB" dirty="0"/>
              <a:t>Lookup</a:t>
            </a:r>
          </a:p>
          <a:p>
            <a:r>
              <a:rPr lang="en-GB" b="0" i="0" dirty="0">
                <a:solidFill>
                  <a:srgbClr val="292929"/>
                </a:solidFill>
                <a:effectLst/>
                <a:latin typeface="charter"/>
              </a:rPr>
              <a:t>The </a:t>
            </a:r>
            <a:r>
              <a:rPr lang="en-GB" b="1" i="0" dirty="0">
                <a:solidFill>
                  <a:srgbClr val="292929"/>
                </a:solidFill>
                <a:effectLst/>
                <a:latin typeface="charter"/>
              </a:rPr>
              <a:t>LOOKUP</a:t>
            </a:r>
            <a:r>
              <a:rPr lang="en-GB" b="0" i="0" dirty="0">
                <a:solidFill>
                  <a:srgbClr val="292929"/>
                </a:solidFill>
                <a:effectLst/>
                <a:latin typeface="charter"/>
              </a:rPr>
              <a:t> function will return the first record it founds for a given criteria. This function can be used to get a record from your data </a:t>
            </a:r>
            <a:r>
              <a:rPr lang="en-GB" b="0" i="0" dirty="0" err="1">
                <a:solidFill>
                  <a:srgbClr val="292929"/>
                </a:solidFill>
                <a:effectLst/>
                <a:latin typeface="charter"/>
              </a:rPr>
              <a:t>sourc</a:t>
            </a:r>
            <a:endParaRPr lang="en-GB" b="0" i="0" dirty="0">
              <a:solidFill>
                <a:srgbClr val="292929"/>
              </a:solidFill>
              <a:effectLst/>
              <a:latin typeface="charter"/>
            </a:endParaRPr>
          </a:p>
          <a:p>
            <a:r>
              <a:rPr lang="en-GB" b="1" i="1" dirty="0">
                <a:solidFill>
                  <a:srgbClr val="292929"/>
                </a:solidFill>
                <a:effectLst/>
                <a:latin typeface="charter"/>
              </a:rPr>
              <a:t>source</a:t>
            </a:r>
            <a:r>
              <a:rPr lang="en-GB" b="0" i="0" dirty="0">
                <a:solidFill>
                  <a:srgbClr val="292929"/>
                </a:solidFill>
                <a:effectLst/>
                <a:latin typeface="charter"/>
              </a:rPr>
              <a:t> → The data source</a:t>
            </a:r>
            <a:br>
              <a:rPr lang="en-GB" dirty="0"/>
            </a:br>
            <a:r>
              <a:rPr lang="en-GB" b="1" i="1" dirty="0">
                <a:solidFill>
                  <a:srgbClr val="292929"/>
                </a:solidFill>
                <a:effectLst/>
                <a:latin typeface="charter"/>
              </a:rPr>
              <a:t>condition</a:t>
            </a:r>
            <a:r>
              <a:rPr lang="en-GB" b="0" i="0" dirty="0">
                <a:solidFill>
                  <a:srgbClr val="292929"/>
                </a:solidFill>
                <a:effectLst/>
                <a:latin typeface="charter"/>
              </a:rPr>
              <a:t> → The conditional expression</a:t>
            </a:r>
            <a:br>
              <a:rPr lang="en-GB" dirty="0"/>
            </a:br>
            <a:r>
              <a:rPr lang="en-GB" b="1" i="1" dirty="0">
                <a:solidFill>
                  <a:srgbClr val="292929"/>
                </a:solidFill>
                <a:effectLst/>
                <a:latin typeface="charter"/>
              </a:rPr>
              <a:t>result</a:t>
            </a:r>
            <a:r>
              <a:rPr lang="en-GB" b="0" i="0" dirty="0">
                <a:solidFill>
                  <a:srgbClr val="292929"/>
                </a:solidFill>
                <a:effectLst/>
                <a:latin typeface="charter"/>
              </a:rPr>
              <a:t> → Which column should return. This parameter is optional.</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61230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8245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App Actions: </a:t>
            </a:r>
            <a:r>
              <a:rPr lang="en-GB" dirty="0">
                <a:solidFill>
                  <a:schemeClr val="bg1"/>
                </a:solidFill>
              </a:rPr>
              <a:t>App Name, Save , Preview, Publish to Teams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9779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You can now share Dataverse for Teams apps beyond a team | Microsoft Power Apps</a:t>
            </a:r>
            <a:endParaRPr lang="en-GB" dirty="0"/>
          </a:p>
          <a:p>
            <a:endParaRPr lang="en-GB" dirty="0"/>
          </a:p>
          <a:p>
            <a:r>
              <a:rPr lang="en-GB" dirty="0"/>
              <a:t>Explain that now users can share an app with colleagues outside the team</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4000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171717"/>
                </a:solidFill>
                <a:effectLst/>
                <a:latin typeface="Segoe UI" panose="020B0502040204020203" pitchFamily="34" charset="0"/>
              </a:rPr>
              <a:t>You can share an app to a single group. You can only share apps to groups with less than 10,000 members.</a:t>
            </a:r>
          </a:p>
          <a:p>
            <a:pPr algn="l">
              <a:buFont typeface="Arial" panose="020B0604020202020204" pitchFamily="34" charset="0"/>
              <a:buNone/>
            </a:pPr>
            <a:r>
              <a:rPr lang="en-GB" b="0" i="0" dirty="0">
                <a:solidFill>
                  <a:srgbClr val="171717"/>
                </a:solidFill>
                <a:effectLst/>
                <a:latin typeface="Segoe UI" panose="020B0502040204020203" pitchFamily="34" charset="0"/>
              </a:rPr>
              <a:t>(The only way currently to share an app with a group outside your team is through a security enabled M365 group. And as of today, the limitation of 10,000 users applies to that security group)</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This limit can be increased using the </a:t>
            </a:r>
            <a:r>
              <a:rPr lang="en-US" b="1" i="0" dirty="0" err="1">
                <a:solidFill>
                  <a:srgbClr val="171717"/>
                </a:solidFill>
                <a:effectLst/>
                <a:latin typeface="Segoe UI" panose="020B0502040204020203" pitchFamily="34" charset="0"/>
              </a:rPr>
              <a:t>powerPlatform.teamsIntegration.shareWithColleaguesUserLimit</a:t>
            </a:r>
            <a:endParaRPr lang="en-US" b="1" i="0" dirty="0">
              <a:solidFill>
                <a:srgbClr val="171717"/>
              </a:solidFill>
              <a:effectLst/>
              <a:latin typeface="Segoe UI" panose="020B0502040204020203" pitchFamily="34" charset="0"/>
            </a:endParaRPr>
          </a:p>
          <a:p>
            <a:pPr algn="l">
              <a:buFont typeface="Arial" panose="020B0604020202020204" pitchFamily="34" charset="0"/>
              <a:buNone/>
            </a:pPr>
            <a:r>
              <a:rPr lang="en-US" b="1" i="0" dirty="0">
                <a:solidFill>
                  <a:srgbClr val="171717"/>
                </a:solidFill>
                <a:effectLst/>
                <a:latin typeface="Segoe UI" panose="020B0502040204020203" pitchFamily="34" charset="0"/>
              </a:rPr>
              <a:t>See: </a:t>
            </a:r>
            <a:r>
              <a:rPr lang="en-GB" b="0" i="0" dirty="0">
                <a:solidFill>
                  <a:srgbClr val="171717"/>
                </a:solidFill>
                <a:effectLst/>
                <a:latin typeface="Segoe UI" panose="020B0502040204020203" pitchFamily="34" charset="0"/>
              </a:rPr>
              <a:t>https://docs.microsoft.com/en-us/power-platform/admin/list-tenantsettings</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1" i="0" dirty="0">
                <a:solidFill>
                  <a:srgbClr val="171717"/>
                </a:solidFill>
                <a:effectLst/>
                <a:latin typeface="Segoe UI" panose="020B0502040204020203" pitchFamily="34" charset="0"/>
              </a:rPr>
              <a:t>Note: </a:t>
            </a:r>
            <a:r>
              <a:rPr lang="en-GB" b="0" i="0" dirty="0">
                <a:solidFill>
                  <a:srgbClr val="171717"/>
                </a:solidFill>
                <a:effectLst/>
                <a:latin typeface="Segoe UI" panose="020B0502040204020203" pitchFamily="34" charset="0"/>
              </a:rPr>
              <a:t>Microsoft 365 groups is not security enabled by default. It become security enabled when you add an app to it. </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To share an app:</a:t>
            </a:r>
          </a:p>
          <a:p>
            <a:pPr algn="l">
              <a:buFont typeface="+mj-lt"/>
              <a:buAutoNum type="arabicPeriod"/>
            </a:pPr>
            <a:r>
              <a:rPr lang="en-GB" b="0" i="0" dirty="0">
                <a:solidFill>
                  <a:srgbClr val="171717"/>
                </a:solidFill>
                <a:effectLst/>
                <a:latin typeface="Segoe UI" panose="020B0502040204020203" pitchFamily="34" charset="0"/>
              </a:rPr>
              <a:t>Select </a:t>
            </a:r>
            <a:r>
              <a:rPr lang="en-GB" b="1" i="0" dirty="0">
                <a:solidFill>
                  <a:srgbClr val="171717"/>
                </a:solidFill>
                <a:effectLst/>
                <a:latin typeface="Segoe UI" panose="020B0502040204020203" pitchFamily="34" charset="0"/>
              </a:rPr>
              <a:t>Build</a:t>
            </a:r>
            <a:r>
              <a:rPr lang="en-GB" b="0" i="0" dirty="0">
                <a:solidFill>
                  <a:srgbClr val="171717"/>
                </a:solidFill>
                <a:effectLst/>
                <a:latin typeface="Segoe UI" panose="020B0502040204020203" pitchFamily="34" charset="0"/>
              </a:rPr>
              <a:t> tab.</a:t>
            </a:r>
          </a:p>
          <a:p>
            <a:pPr algn="l">
              <a:buFont typeface="+mj-lt"/>
              <a:buAutoNum type="arabicPeriod"/>
            </a:pPr>
            <a:r>
              <a:rPr lang="en-GB" b="0" i="0" dirty="0">
                <a:solidFill>
                  <a:srgbClr val="171717"/>
                </a:solidFill>
                <a:effectLst/>
                <a:latin typeface="Segoe UI" panose="020B0502040204020203" pitchFamily="34" charset="0"/>
              </a:rPr>
              <a:t>Select the team that contains the app you want to share.</a:t>
            </a:r>
          </a:p>
          <a:p>
            <a:pPr algn="l">
              <a:buFont typeface="+mj-lt"/>
              <a:buAutoNum type="arabicPeriod"/>
            </a:pPr>
            <a:r>
              <a:rPr lang="en-GB" b="0" i="0" dirty="0">
                <a:solidFill>
                  <a:srgbClr val="171717"/>
                </a:solidFill>
                <a:effectLst/>
                <a:latin typeface="Segoe UI" panose="020B0502040204020203" pitchFamily="34" charset="0"/>
              </a:rPr>
              <a:t>In the top-right, select the </a:t>
            </a:r>
            <a:r>
              <a:rPr lang="en-GB" b="1" i="0" dirty="0">
                <a:solidFill>
                  <a:srgbClr val="171717"/>
                </a:solidFill>
                <a:effectLst/>
                <a:latin typeface="Segoe UI" panose="020B0502040204020203" pitchFamily="34" charset="0"/>
              </a:rPr>
              <a:t>Share with colleagues</a:t>
            </a:r>
            <a:r>
              <a:rPr lang="en-GB" b="0" i="0" dirty="0">
                <a:solidFill>
                  <a:srgbClr val="171717"/>
                </a:solidFill>
                <a:effectLst/>
                <a:latin typeface="Segoe UI" panose="020B0502040204020203" pitchFamily="34" charset="0"/>
              </a:rPr>
              <a:t>.</a:t>
            </a:r>
          </a:p>
          <a:p>
            <a:pPr algn="l">
              <a:buFont typeface="+mj-lt"/>
              <a:buAutoNum type="arabicPeriod"/>
            </a:pPr>
            <a:r>
              <a:rPr lang="en-GB" b="0" i="0" dirty="0">
                <a:solidFill>
                  <a:srgbClr val="171717"/>
                </a:solidFill>
                <a:effectLst/>
                <a:latin typeface="Segoe UI" panose="020B0502040204020203" pitchFamily="34" charset="0"/>
              </a:rPr>
              <a:t>Search and select the security group you want to share the apps and tables with.</a:t>
            </a:r>
          </a:p>
          <a:p>
            <a:pPr algn="l">
              <a:buFont typeface="+mj-lt"/>
              <a:buAutoNum type="arabicPeriod"/>
            </a:pPr>
            <a:r>
              <a:rPr lang="en-GB" b="0" i="0" dirty="0">
                <a:solidFill>
                  <a:srgbClr val="171717"/>
                </a:solidFill>
                <a:effectLst/>
                <a:latin typeface="Segoe UI" panose="020B0502040204020203" pitchFamily="34" charset="0"/>
              </a:rPr>
              <a:t>Set </a:t>
            </a:r>
            <a:r>
              <a:rPr lang="en-GB" b="1" i="0" dirty="0">
                <a:solidFill>
                  <a:srgbClr val="171717"/>
                </a:solidFill>
                <a:effectLst/>
                <a:latin typeface="Segoe UI" panose="020B0502040204020203" pitchFamily="34" charset="0"/>
              </a:rPr>
              <a:t>Colleague can use</a:t>
            </a:r>
            <a:r>
              <a:rPr lang="en-GB" b="0" i="0" dirty="0">
                <a:solidFill>
                  <a:srgbClr val="171717"/>
                </a:solidFill>
                <a:effectLst/>
                <a:latin typeface="Segoe UI" panose="020B0502040204020203" pitchFamily="34" charset="0"/>
              </a:rPr>
              <a:t> toggle to </a:t>
            </a:r>
            <a:r>
              <a:rPr lang="en-GB" b="1" i="0" dirty="0">
                <a:solidFill>
                  <a:srgbClr val="171717"/>
                </a:solidFill>
                <a:effectLst/>
                <a:latin typeface="Segoe UI" panose="020B0502040204020203" pitchFamily="34" charset="0"/>
              </a:rPr>
              <a:t>On</a:t>
            </a:r>
            <a:r>
              <a:rPr lang="en-GB" b="0" i="0" dirty="0">
                <a:solidFill>
                  <a:srgbClr val="171717"/>
                </a:solidFill>
                <a:effectLst/>
                <a:latin typeface="Segoe UI" panose="020B0502040204020203" pitchFamily="34" charset="0"/>
              </a:rPr>
              <a:t> for the apps and tables that you want to share with the security group selected in the previous step.</a:t>
            </a:r>
          </a:p>
          <a:p>
            <a:pPr algn="l">
              <a:buFont typeface="Arial" panose="020B0604020202020204" pitchFamily="34" charset="0"/>
              <a:buNone/>
            </a:pPr>
            <a:r>
              <a:rPr lang="en-GB" b="0" i="0" dirty="0">
                <a:solidFill>
                  <a:srgbClr val="171717"/>
                </a:solidFill>
                <a:effectLst/>
                <a:latin typeface="Segoe UI" panose="020B0502040204020203" pitchFamily="34" charset="0"/>
              </a:rPr>
              <a:t>6.Select </a:t>
            </a:r>
            <a:r>
              <a:rPr lang="en-GB" b="1" i="0" dirty="0">
                <a:solidFill>
                  <a:srgbClr val="171717"/>
                </a:solidFill>
                <a:effectLst/>
                <a:latin typeface="Segoe UI" panose="020B0502040204020203" pitchFamily="34" charset="0"/>
              </a:rPr>
              <a:t>Save</a:t>
            </a:r>
            <a:r>
              <a:rPr lang="en-GB" b="0" i="0" dirty="0">
                <a:solidFill>
                  <a:srgbClr val="171717"/>
                </a:solidFill>
                <a:effectLst/>
                <a:latin typeface="Segoe UI" panose="020B0502040204020203" pitchFamily="34" charset="0"/>
              </a:rPr>
              <a:t>.</a:t>
            </a:r>
          </a:p>
          <a:p>
            <a:br>
              <a:rPr lang="en-GB" dirty="0"/>
            </a:b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98500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0" dirty="0">
                <a:latin typeface="Calibri"/>
                <a:cs typeface="Calibri"/>
              </a:rPr>
              <a:t>To share an app with users who are not a member of  a team you use Colleague with access</a:t>
            </a:r>
          </a:p>
          <a:p>
            <a:pPr algn="l"/>
            <a:r>
              <a:rPr lang="en-GB" sz="1600" b="0" i="0" dirty="0">
                <a:solidFill>
                  <a:srgbClr val="171717"/>
                </a:solidFill>
                <a:effectLst/>
                <a:latin typeface="Segoe UI" panose="020B0502040204020203" pitchFamily="34" charset="0"/>
              </a:rPr>
              <a:t>By default, the </a:t>
            </a:r>
            <a:r>
              <a:rPr lang="en-GB" sz="1600" b="1" i="0" dirty="0">
                <a:solidFill>
                  <a:srgbClr val="171717"/>
                </a:solidFill>
                <a:effectLst/>
                <a:latin typeface="Segoe UI" panose="020B0502040204020203" pitchFamily="34" charset="0"/>
              </a:rPr>
              <a:t>Colleagues with access</a:t>
            </a:r>
            <a:r>
              <a:rPr lang="en-GB" sz="1600" b="0" i="0" dirty="0">
                <a:solidFill>
                  <a:srgbClr val="171717"/>
                </a:solidFill>
                <a:effectLst/>
                <a:latin typeface="Segoe UI" panose="020B0502040204020203" pitchFamily="34" charset="0"/>
              </a:rPr>
              <a:t> role has no access to the data inside any of the custom tables you built using Dataverse for Teams. </a:t>
            </a:r>
          </a:p>
          <a:p>
            <a:pPr algn="l"/>
            <a:endParaRPr lang="en-GB" sz="1600" b="0" i="0" dirty="0">
              <a:solidFill>
                <a:srgbClr val="171717"/>
              </a:solidFill>
              <a:effectLst/>
              <a:latin typeface="Segoe UI" panose="020B0502040204020203" pitchFamily="34" charset="0"/>
            </a:endParaRPr>
          </a:p>
          <a:p>
            <a:pPr algn="l"/>
            <a:r>
              <a:rPr lang="en-GB" sz="1600" b="0" i="0" dirty="0">
                <a:solidFill>
                  <a:srgbClr val="171717"/>
                </a:solidFill>
                <a:effectLst/>
                <a:latin typeface="Segoe UI" panose="020B0502040204020203" pitchFamily="34" charset="0"/>
              </a:rPr>
              <a:t>If you would like users outside of your team to access this data, you'll need to change the default access to one of these four permission sets:</a:t>
            </a:r>
          </a:p>
          <a:p>
            <a:pPr algn="l">
              <a:buFont typeface="Arial" panose="020B0604020202020204" pitchFamily="34" charset="0"/>
              <a:buChar char="•"/>
            </a:pPr>
            <a:r>
              <a:rPr lang="en-GB" sz="1600" b="1" i="0" dirty="0">
                <a:solidFill>
                  <a:srgbClr val="171717"/>
                </a:solidFill>
                <a:effectLst/>
                <a:latin typeface="Segoe UI" panose="020B0502040204020203" pitchFamily="34" charset="0"/>
              </a:rPr>
              <a:t>Full access</a:t>
            </a:r>
            <a:r>
              <a:rPr lang="en-GB" sz="1600" b="0" i="0" dirty="0">
                <a:solidFill>
                  <a:srgbClr val="171717"/>
                </a:solidFill>
                <a:effectLst/>
                <a:latin typeface="Segoe UI" panose="020B0502040204020203" pitchFamily="34" charset="0"/>
              </a:rPr>
              <a:t> – Allows end users to see and edit all records in the table.</a:t>
            </a:r>
          </a:p>
          <a:p>
            <a:pPr algn="l">
              <a:buFont typeface="Arial" panose="020B0604020202020204" pitchFamily="34" charset="0"/>
              <a:buChar char="•"/>
            </a:pPr>
            <a:r>
              <a:rPr lang="en-GB" sz="1600" b="1" i="0" dirty="0">
                <a:solidFill>
                  <a:srgbClr val="171717"/>
                </a:solidFill>
                <a:effectLst/>
                <a:latin typeface="Segoe UI" panose="020B0502040204020203" pitchFamily="34" charset="0"/>
              </a:rPr>
              <a:t>Collaborate</a:t>
            </a:r>
            <a:r>
              <a:rPr lang="en-GB" sz="1600" b="0" i="0" dirty="0">
                <a:solidFill>
                  <a:srgbClr val="171717"/>
                </a:solidFill>
                <a:effectLst/>
                <a:latin typeface="Segoe UI" panose="020B0502040204020203" pitchFamily="34" charset="0"/>
              </a:rPr>
              <a:t> – Allows end users to see all records, but they can only edit their own records.</a:t>
            </a:r>
          </a:p>
          <a:p>
            <a:pPr algn="l">
              <a:buFont typeface="Arial" panose="020B0604020202020204" pitchFamily="34" charset="0"/>
              <a:buChar char="•"/>
            </a:pPr>
            <a:r>
              <a:rPr lang="en-GB" sz="1600" b="1" i="0" dirty="0">
                <a:solidFill>
                  <a:srgbClr val="171717"/>
                </a:solidFill>
                <a:effectLst/>
                <a:latin typeface="Segoe UI" panose="020B0502040204020203" pitchFamily="34" charset="0"/>
              </a:rPr>
              <a:t>Reference</a:t>
            </a:r>
            <a:r>
              <a:rPr lang="en-GB" sz="1600" b="0" i="0" dirty="0">
                <a:solidFill>
                  <a:srgbClr val="171717"/>
                </a:solidFill>
                <a:effectLst/>
                <a:latin typeface="Segoe UI" panose="020B0502040204020203" pitchFamily="34" charset="0"/>
              </a:rPr>
              <a:t> – Provides a read-only view of data for end users.</a:t>
            </a:r>
          </a:p>
          <a:p>
            <a:pPr algn="l">
              <a:buFont typeface="Arial" panose="020B0604020202020204" pitchFamily="34" charset="0"/>
              <a:buChar char="•"/>
            </a:pPr>
            <a:r>
              <a:rPr lang="en-GB" sz="1600" b="1" i="0" dirty="0">
                <a:solidFill>
                  <a:srgbClr val="171717"/>
                </a:solidFill>
                <a:effectLst/>
                <a:latin typeface="Segoe UI" panose="020B0502040204020203" pitchFamily="34" charset="0"/>
              </a:rPr>
              <a:t>Private</a:t>
            </a:r>
            <a:r>
              <a:rPr lang="en-GB" sz="1600" b="0" i="0" dirty="0">
                <a:solidFill>
                  <a:srgbClr val="171717"/>
                </a:solidFill>
                <a:effectLst/>
                <a:latin typeface="Segoe UI" panose="020B0502040204020203" pitchFamily="34" charset="0"/>
              </a:rPr>
              <a:t> ­– Allows end users to only view and edit their own data.</a:t>
            </a:r>
          </a:p>
          <a:p>
            <a:endParaRPr lang="en-US" sz="850" dirty="0">
              <a:latin typeface="Segoe UI Light"/>
              <a:cs typeface="Segoe UI Light"/>
            </a:endParaRPr>
          </a:p>
          <a:p>
            <a:r>
              <a:rPr lang="en-US" sz="850" dirty="0">
                <a:cs typeface="Segoe UI Light"/>
              </a:rPr>
              <a:t>Also, you need from the app to select Share with colleagues and enter security group </a:t>
            </a:r>
          </a:p>
          <a:p>
            <a:r>
              <a:rPr lang="en-US" sz="850" dirty="0">
                <a:cs typeface="Segoe UI Light"/>
              </a:rPr>
              <a:t>You can add only one security group with max of 1000 members. </a:t>
            </a:r>
          </a:p>
          <a:p>
            <a:endParaRPr lang="en-US" sz="850" dirty="0">
              <a:cs typeface="Segoe UI Light"/>
            </a:endParaRPr>
          </a:p>
          <a:p>
            <a:endParaRPr lang="en-US" sz="850" dirty="0">
              <a:cs typeface="Segoe UI Light"/>
            </a:endParaRPr>
          </a:p>
          <a:p>
            <a:endParaRPr lang="en-US" sz="850"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42182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Publish and share your app in Teams</a:t>
            </a:r>
            <a:endParaRPr lang="en-US" sz="850" dirty="0">
              <a:latin typeface="Segoe UI Light"/>
              <a:cs typeface="Segoe UI Light"/>
            </a:endParaRPr>
          </a:p>
          <a:p>
            <a:endParaRPr lang="en-US" sz="850" dirty="0">
              <a:latin typeface="Segoe UI Light"/>
              <a:cs typeface="Segoe UI Light"/>
            </a:endParaRPr>
          </a:p>
          <a:p>
            <a:pPr algn="l"/>
            <a:r>
              <a:rPr lang="en-GB" sz="1600" b="0" i="0" dirty="0">
                <a:solidFill>
                  <a:srgbClr val="171717"/>
                </a:solidFill>
                <a:effectLst/>
                <a:latin typeface="Segoe UI" panose="020B0502040204020203" pitchFamily="34" charset="0"/>
              </a:rPr>
              <a:t>You need to be an owner within the team to share apps and edit table permissions. If you are not an owner, the </a:t>
            </a:r>
            <a:r>
              <a:rPr lang="en-GB" sz="1600" b="1" i="0" dirty="0">
                <a:solidFill>
                  <a:srgbClr val="171717"/>
                </a:solidFill>
                <a:effectLst/>
                <a:latin typeface="Segoe UI" panose="020B0502040204020203" pitchFamily="34" charset="0"/>
              </a:rPr>
              <a:t>Manage permission</a:t>
            </a:r>
            <a:r>
              <a:rPr lang="en-GB" sz="1600" b="0" i="0" dirty="0">
                <a:solidFill>
                  <a:srgbClr val="171717"/>
                </a:solidFill>
                <a:effectLst/>
                <a:latin typeface="Segoe UI" panose="020B0502040204020203" pitchFamily="34" charset="0"/>
              </a:rPr>
              <a:t> and </a:t>
            </a:r>
            <a:r>
              <a:rPr lang="en-GB" sz="1600" b="1" i="0" dirty="0">
                <a:solidFill>
                  <a:srgbClr val="171717"/>
                </a:solidFill>
                <a:effectLst/>
                <a:latin typeface="Segoe UI" panose="020B0502040204020203" pitchFamily="34" charset="0"/>
              </a:rPr>
              <a:t>Share with colleagues</a:t>
            </a:r>
            <a:r>
              <a:rPr lang="en-GB" sz="1600" b="0" i="0" dirty="0">
                <a:solidFill>
                  <a:srgbClr val="171717"/>
                </a:solidFill>
                <a:effectLst/>
                <a:latin typeface="Segoe UI" panose="020B0502040204020203" pitchFamily="34" charset="0"/>
              </a:rPr>
              <a:t> options won't appear.</a:t>
            </a:r>
          </a:p>
          <a:p>
            <a:pPr marL="0" indent="0">
              <a:buNone/>
            </a:pPr>
            <a:endParaRPr lang="en-GB" sz="5400" dirty="0">
              <a:solidFill>
                <a:schemeClr val="bg1"/>
              </a:solidFill>
              <a:latin typeface="Segoe UI" panose="020B0502040204020203" pitchFamily="34" charset="0"/>
            </a:endParaRPr>
          </a:p>
          <a:p>
            <a:pPr marL="0" indent="0">
              <a:buNone/>
            </a:pPr>
            <a:r>
              <a:rPr lang="en-GB" sz="5400" dirty="0">
                <a:solidFill>
                  <a:schemeClr val="bg1"/>
                </a:solidFill>
                <a:latin typeface="Segoe UI" panose="020B0502040204020203" pitchFamily="34" charset="0"/>
              </a:rPr>
              <a:t>Y</a:t>
            </a:r>
            <a:r>
              <a:rPr lang="en-GB" sz="5400" b="0" i="0" dirty="0">
                <a:solidFill>
                  <a:schemeClr val="bg1"/>
                </a:solidFill>
                <a:effectLst/>
                <a:latin typeface="Segoe UI" panose="020B0502040204020203" pitchFamily="34" charset="0"/>
              </a:rPr>
              <a:t>ou can share an app and its underlying data with other colleagues within your company that don't belong to your development team.</a:t>
            </a:r>
          </a:p>
          <a:p>
            <a:pPr marL="0" indent="0">
              <a:buNone/>
            </a:pPr>
            <a:endParaRPr lang="en-GB" sz="5400" dirty="0">
              <a:solidFill>
                <a:schemeClr val="bg1"/>
              </a:solidFill>
              <a:latin typeface="Segoe UI" panose="020B0502040204020203" pitchFamily="34" charset="0"/>
            </a:endParaRPr>
          </a:p>
          <a:p>
            <a:pPr marL="0" indent="0">
              <a:buNone/>
            </a:pPr>
            <a:r>
              <a:rPr lang="en-GB" sz="5400" dirty="0">
                <a:solidFill>
                  <a:schemeClr val="bg1"/>
                </a:solidFill>
                <a:latin typeface="Segoe UI" panose="020B0502040204020203" pitchFamily="34" charset="0"/>
              </a:rPr>
              <a:t>Apps appear in the “Built by your colleagues” in Teams app store</a:t>
            </a:r>
          </a:p>
          <a:p>
            <a:pPr marL="0" indent="0">
              <a:buNone/>
            </a:pPr>
            <a:endParaRPr lang="en-GB" sz="5400" dirty="0">
              <a:solidFill>
                <a:schemeClr val="bg1"/>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dirty="0">
                <a:latin typeface="Segoe UI Light"/>
                <a:cs typeface="Segoe UI Light"/>
              </a:rPr>
              <a:t>https://docs.microsoft.com/en-us/powerapps/teams/publish-and-share-apps</a:t>
            </a:r>
          </a:p>
          <a:p>
            <a:br>
              <a:rPr lang="en-GB" sz="1600" b="1" i="0" dirty="0">
                <a:solidFill>
                  <a:srgbClr val="171717"/>
                </a:solidFill>
                <a:effectLst/>
                <a:latin typeface="Segoe UI" panose="020B0502040204020203" pitchFamily="34" charset="0"/>
              </a:rPr>
            </a:br>
            <a:endParaRPr lang="en-US" sz="850" dirty="0">
              <a:latin typeface="Segoe UI Light"/>
              <a:cs typeface="Segoe UI Light"/>
            </a:endParaRPr>
          </a:p>
          <a:p>
            <a:endParaRPr lang="en-US" sz="850"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4770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Refer to lab 1-0 instructions </a:t>
            </a:r>
            <a:endParaRPr lang="en-US" sz="1400" dirty="0">
              <a:cs typeface="Segoe UI Light"/>
            </a:endParaRP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18</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55392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19</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2/16/2023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94315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2/16/2023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Global canvas apps - </a:t>
            </a:r>
            <a:r>
              <a:rPr lang="en-GB" dirty="0">
                <a:hlinkClick r:id="rId3"/>
              </a:rPr>
              <a:t>Build global support into canvas apps - Power Apps | Microsoft Docs</a:t>
            </a:r>
            <a:endParaRPr lang="en-GB" dirty="0"/>
          </a:p>
          <a:p>
            <a:r>
              <a:rPr lang="en-GB" dirty="0"/>
              <a:t>Operators in Power Apps - </a:t>
            </a:r>
            <a:r>
              <a:rPr lang="en-GB" dirty="0">
                <a:hlinkClick r:id="rId4"/>
              </a:rPr>
              <a:t>Operators and Identifiers - Power Apps | Microsoft Docs</a:t>
            </a:r>
            <a:endParaRPr lang="en-GB" dirty="0"/>
          </a:p>
          <a:p>
            <a:endParaRPr lang="en-GB" dirty="0"/>
          </a:p>
          <a:p>
            <a:r>
              <a:rPr lang="en-GB" dirty="0"/>
              <a:t>Lab guides have appendices with localized formulas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0755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b="0" i="0" dirty="0">
                <a:solidFill>
                  <a:srgbClr val="252423"/>
                </a:solidFill>
                <a:effectLst/>
                <a:latin typeface="Segoe UI" panose="020B0502040204020203" pitchFamily="34" charset="0"/>
              </a:rPr>
              <a:t>Empower the front line worker to report issues they see on the ground. </a:t>
            </a:r>
          </a:p>
          <a:p>
            <a:r>
              <a:rPr lang="en-GB" b="0" i="0" dirty="0">
                <a:solidFill>
                  <a:srgbClr val="252423"/>
                </a:solidFill>
                <a:effectLst/>
                <a:latin typeface="Segoe UI" panose="020B0502040204020203" pitchFamily="34" charset="0"/>
              </a:rPr>
              <a:t>Easily collect issues submitted in Planner for effective case management within Teams. </a:t>
            </a:r>
          </a:p>
          <a:p>
            <a:r>
              <a:rPr lang="en-GB" b="0" i="0" dirty="0">
                <a:solidFill>
                  <a:srgbClr val="252423"/>
                </a:solidFill>
                <a:effectLst/>
                <a:latin typeface="Segoe UI" panose="020B0502040204020203" pitchFamily="34" charset="0"/>
              </a:rPr>
              <a:t>Define issue templates with SLA for task closure, auto assign tickets to right person, and track open issues based on a customizable template.</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48309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sz="2000" b="1" i="0" dirty="0">
                <a:solidFill>
                  <a:srgbClr val="252423"/>
                </a:solidFill>
                <a:effectLst/>
                <a:latin typeface="Segoe UI" panose="020B0502040204020203" pitchFamily="34" charset="0"/>
              </a:rPr>
              <a:t>Read all company communication post in a central place:</a:t>
            </a:r>
          </a:p>
          <a:p>
            <a:pPr marL="0" indent="0">
              <a:buNone/>
            </a:pPr>
            <a:r>
              <a:rPr lang="en-GB" sz="900" b="0" i="0" dirty="0">
                <a:solidFill>
                  <a:schemeClr val="bg1"/>
                </a:solidFill>
                <a:effectLst/>
                <a:latin typeface="Segoe UI" panose="020B0502040204020203" pitchFamily="34" charset="0"/>
              </a:rPr>
              <a:t>View all company communications, broadcasts, and announcements</a:t>
            </a:r>
          </a:p>
          <a:p>
            <a:pPr marL="0" indent="0">
              <a:buNone/>
            </a:pPr>
            <a:endParaRPr lang="en-GB" sz="900" dirty="0">
              <a:solidFill>
                <a:schemeClr val="bg1"/>
              </a:solidFill>
              <a:latin typeface="Segoe UI" panose="020B0502040204020203" pitchFamily="34" charset="0"/>
            </a:endParaRPr>
          </a:p>
          <a:p>
            <a:pPr marL="0" indent="0">
              <a:buNone/>
            </a:pPr>
            <a:r>
              <a:rPr lang="en-GB" sz="900" b="0" i="0" dirty="0">
                <a:solidFill>
                  <a:schemeClr val="bg1"/>
                </a:solidFill>
                <a:effectLst/>
                <a:latin typeface="Segoe UI" panose="020B0502040204020203" pitchFamily="34" charset="0"/>
              </a:rPr>
              <a:t>Customize post categories </a:t>
            </a:r>
          </a:p>
          <a:p>
            <a:pPr marL="0" indent="0">
              <a:buNone/>
            </a:pPr>
            <a:endParaRPr lang="en-GB" sz="900" dirty="0">
              <a:solidFill>
                <a:schemeClr val="bg1"/>
              </a:solidFill>
              <a:latin typeface="Segoe UI" panose="020B0502040204020203" pitchFamily="34" charset="0"/>
            </a:endParaRPr>
          </a:p>
          <a:p>
            <a:pPr marL="0" indent="0">
              <a:buNone/>
            </a:pPr>
            <a:r>
              <a:rPr lang="en-GB" sz="900" b="0" i="0" dirty="0">
                <a:solidFill>
                  <a:schemeClr val="bg1"/>
                </a:solidFill>
                <a:effectLst/>
                <a:latin typeface="Segoe UI" panose="020B0502040204020203" pitchFamily="34" charset="0"/>
              </a:rPr>
              <a:t>View company wide important FAQ and links to get your answers quickly..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248309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sz="2000" b="1" i="0" dirty="0">
                <a:solidFill>
                  <a:srgbClr val="252423"/>
                </a:solidFill>
                <a:effectLst/>
                <a:latin typeface="Segoe UI" panose="020B0502040204020203" pitchFamily="34" charset="0"/>
              </a:rPr>
              <a:t>Stay on top of your work with efficient tracking, team status, and activity log:</a:t>
            </a:r>
          </a:p>
          <a:p>
            <a:pPr marL="0" indent="0">
              <a:buNone/>
            </a:pPr>
            <a:r>
              <a:rPr lang="en-GB" sz="900" b="0" i="0" dirty="0">
                <a:solidFill>
                  <a:schemeClr val="bg1"/>
                </a:solidFill>
                <a:effectLst/>
                <a:latin typeface="Segoe UI" panose="020B0502040204020203" pitchFamily="34" charset="0"/>
              </a:rPr>
              <a:t>Plan, track, and prioritize team's work capacity across projects in a central place</a:t>
            </a:r>
          </a:p>
          <a:p>
            <a:pPr marL="0" indent="0">
              <a:buNone/>
            </a:pPr>
            <a:endParaRPr lang="en-GB" sz="900" dirty="0">
              <a:solidFill>
                <a:schemeClr val="bg1"/>
              </a:solidFill>
              <a:latin typeface="Segoe UI" panose="020B0502040204020203" pitchFamily="34" charset="0"/>
            </a:endParaRPr>
          </a:p>
          <a:p>
            <a:pPr marL="0" indent="0">
              <a:buNone/>
            </a:pPr>
            <a:r>
              <a:rPr lang="en-GB" sz="900" dirty="0">
                <a:solidFill>
                  <a:schemeClr val="bg1"/>
                </a:solidFill>
                <a:latin typeface="Segoe UI" panose="020B0502040204020203" pitchFamily="34" charset="0"/>
              </a:rPr>
              <a:t>Check </a:t>
            </a:r>
            <a:r>
              <a:rPr lang="en-GB" sz="900" b="0" i="0" dirty="0">
                <a:solidFill>
                  <a:schemeClr val="bg1"/>
                </a:solidFill>
                <a:effectLst/>
                <a:latin typeface="Segoe UI" panose="020B0502040204020203" pitchFamily="34" charset="0"/>
              </a:rPr>
              <a:t>team status and work item updates</a:t>
            </a:r>
          </a:p>
          <a:p>
            <a:pPr marL="0" indent="0">
              <a:buNone/>
            </a:pPr>
            <a:endParaRPr lang="en-GB" sz="900" dirty="0">
              <a:solidFill>
                <a:schemeClr val="bg1"/>
              </a:solidFill>
              <a:latin typeface="Segoe UI" panose="020B0502040204020203" pitchFamily="34" charset="0"/>
            </a:endParaRPr>
          </a:p>
          <a:p>
            <a:pPr marL="0" indent="0">
              <a:buNone/>
            </a:pPr>
            <a:r>
              <a:rPr lang="en-GB" sz="900" b="0" i="0" dirty="0">
                <a:solidFill>
                  <a:schemeClr val="bg1"/>
                </a:solidFill>
                <a:effectLst/>
                <a:latin typeface="Segoe UI" panose="020B0502040204020203" pitchFamily="34" charset="0"/>
              </a:rPr>
              <a:t>Easily manage several projects in the app to avoid switching platforms</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3:49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793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The properties pane shows properties and options available for the currently selected object on the canvas. The </a:t>
            </a:r>
            <a:r>
              <a:rPr lang="en-GB" b="1" i="0" dirty="0">
                <a:solidFill>
                  <a:srgbClr val="171717"/>
                </a:solidFill>
                <a:effectLst/>
                <a:latin typeface="Segoe UI" panose="020B0502040204020203" pitchFamily="34" charset="0"/>
              </a:rPr>
              <a:t>Properties</a:t>
            </a:r>
            <a:r>
              <a:rPr lang="en-GB" b="0" i="0" dirty="0">
                <a:solidFill>
                  <a:srgbClr val="171717"/>
                </a:solidFill>
                <a:effectLst/>
                <a:latin typeface="Segoe UI" panose="020B0502040204020203" pitchFamily="34" charset="0"/>
              </a:rPr>
              <a:t> tab shows generic options such as the name, </a:t>
            </a:r>
            <a:r>
              <a:rPr lang="en-GB" b="0" i="0" dirty="0" err="1">
                <a:solidFill>
                  <a:srgbClr val="171717"/>
                </a:solidFill>
                <a:effectLst/>
                <a:latin typeface="Segoe UI" panose="020B0502040204020203" pitchFamily="34" charset="0"/>
              </a:rPr>
              <a:t>color</a:t>
            </a:r>
            <a:r>
              <a:rPr lang="en-GB" b="0" i="0" dirty="0">
                <a:solidFill>
                  <a:srgbClr val="171717"/>
                </a:solidFill>
                <a:effectLst/>
                <a:latin typeface="Segoe UI" panose="020B0502040204020203" pitchFamily="34" charset="0"/>
              </a:rPr>
              <a:t>, size, or position. </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The </a:t>
            </a:r>
            <a:r>
              <a:rPr lang="en-GB" b="1" i="0" dirty="0">
                <a:solidFill>
                  <a:srgbClr val="171717"/>
                </a:solidFill>
                <a:effectLst/>
                <a:latin typeface="Segoe UI" panose="020B0502040204020203" pitchFamily="34" charset="0"/>
              </a:rPr>
              <a:t>Advanced</a:t>
            </a:r>
            <a:r>
              <a:rPr lang="en-GB" b="0" i="0" dirty="0">
                <a:solidFill>
                  <a:srgbClr val="171717"/>
                </a:solidFill>
                <a:effectLst/>
                <a:latin typeface="Segoe UI" panose="020B0502040204020203" pitchFamily="34" charset="0"/>
              </a:rPr>
              <a:t> tab shows additional options for advanced customization. The advanced properties might sometimes be locked for editing, such as when working with data cards.</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55671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Slides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71717"/>
                </a:solidFill>
                <a:effectLst/>
                <a:latin typeface="Segoe UI" panose="020B0502040204020203" pitchFamily="34" charset="0"/>
              </a:rPr>
              <a:t>The </a:t>
            </a:r>
            <a:r>
              <a:rPr lang="en-GB" b="1" i="0" dirty="0">
                <a:solidFill>
                  <a:srgbClr val="171717"/>
                </a:solidFill>
                <a:effectLst/>
                <a:latin typeface="Segoe UI" panose="020B0502040204020203" pitchFamily="34" charset="0"/>
              </a:rPr>
              <a:t>Home</a:t>
            </a:r>
            <a:r>
              <a:rPr lang="en-GB" b="0" i="0" dirty="0">
                <a:solidFill>
                  <a:srgbClr val="171717"/>
                </a:solidFill>
                <a:effectLst/>
                <a:latin typeface="Segoe UI" panose="020B0502040204020203" pitchFamily="34" charset="0"/>
              </a:rPr>
              <a:t>, </a:t>
            </a:r>
            <a:r>
              <a:rPr lang="en-GB" b="1" i="0" dirty="0">
                <a:solidFill>
                  <a:srgbClr val="171717"/>
                </a:solidFill>
                <a:effectLst/>
                <a:latin typeface="Segoe UI" panose="020B0502040204020203" pitchFamily="34" charset="0"/>
              </a:rPr>
              <a:t>Build</a:t>
            </a:r>
            <a:r>
              <a:rPr lang="en-GB" b="0" i="0" dirty="0">
                <a:solidFill>
                  <a:srgbClr val="171717"/>
                </a:solidFill>
                <a:effectLst/>
                <a:latin typeface="Segoe UI" panose="020B0502040204020203" pitchFamily="34" charset="0"/>
              </a:rPr>
              <a:t>, and </a:t>
            </a:r>
            <a:r>
              <a:rPr lang="en-GB" b="1" i="0" dirty="0">
                <a:solidFill>
                  <a:srgbClr val="171717"/>
                </a:solidFill>
                <a:effectLst/>
                <a:latin typeface="Segoe UI" panose="020B0502040204020203" pitchFamily="34" charset="0"/>
              </a:rPr>
              <a:t>About</a:t>
            </a:r>
            <a:r>
              <a:rPr lang="en-GB" b="0" i="0" dirty="0">
                <a:solidFill>
                  <a:srgbClr val="171717"/>
                </a:solidFill>
                <a:effectLst/>
                <a:latin typeface="Segoe UI" panose="020B0502040204020203" pitchFamily="34" charset="0"/>
              </a:rPr>
              <a:t> tabs</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71717"/>
                </a:solidFill>
                <a:effectLst/>
                <a:latin typeface="Segoe UI" panose="020B0502040204020203" pitchFamily="34" charset="0"/>
              </a:rPr>
              <a:t>To demo Build hub click on Build. Opening Power Apps Studio from the build hub opens an app authoring experience that inherits the Teams interface and options. </a:t>
            </a:r>
          </a:p>
          <a:p>
            <a:endParaRPr lang="en-GB" dirty="0"/>
          </a:p>
          <a:p>
            <a:pPr algn="l"/>
            <a:r>
              <a:rPr lang="en-GB" b="1" i="0" dirty="0">
                <a:solidFill>
                  <a:srgbClr val="171717"/>
                </a:solidFill>
                <a:effectLst/>
                <a:latin typeface="Segoe UI" panose="020B0502040204020203" pitchFamily="34" charset="0"/>
              </a:rPr>
              <a:t>1. Environments</a:t>
            </a:r>
            <a:r>
              <a:rPr lang="en-GB" b="0" i="0" dirty="0">
                <a:solidFill>
                  <a:srgbClr val="171717"/>
                </a:solidFill>
                <a:effectLst/>
                <a:latin typeface="Segoe UI" panose="020B0502040204020203" pitchFamily="34" charset="0"/>
              </a:rPr>
              <a:t>: Each Microsoft Teams team with an environment that you have access to is listed here.</a:t>
            </a:r>
          </a:p>
          <a:p>
            <a:pPr algn="l"/>
            <a:r>
              <a:rPr lang="en-GB" b="0" i="0" dirty="0">
                <a:solidFill>
                  <a:srgbClr val="171717"/>
                </a:solidFill>
                <a:effectLst/>
                <a:latin typeface="Segoe UI" panose="020B0502040204020203" pitchFamily="34" charset="0"/>
              </a:rPr>
              <a:t>If you have more than one team with environments created, select the team or environment you want from the left pane.</a:t>
            </a:r>
          </a:p>
          <a:p>
            <a:br>
              <a:rPr lang="en-GB" dirty="0"/>
            </a:br>
            <a:endParaRPr lang="en-GB" dirty="0"/>
          </a:p>
          <a:p>
            <a:r>
              <a:rPr lang="en-GB" b="1" i="0" dirty="0">
                <a:solidFill>
                  <a:srgbClr val="171717"/>
                </a:solidFill>
                <a:effectLst/>
                <a:latin typeface="Segoe UI" panose="020B0502040204020203" pitchFamily="34" charset="0"/>
              </a:rPr>
              <a:t>2. Built by this team</a:t>
            </a:r>
            <a:r>
              <a:rPr lang="en-GB" b="0" i="0" dirty="0">
                <a:solidFill>
                  <a:srgbClr val="171717"/>
                </a:solidFill>
                <a:effectLst/>
                <a:latin typeface="Segoe UI" panose="020B0502040204020203" pitchFamily="34" charset="0"/>
              </a:rPr>
              <a:t>: This list shows all Power Apps objects such as apps, flows, and tables created in the selected environment (the Teams team). Select </a:t>
            </a:r>
            <a:r>
              <a:rPr lang="en-GB" b="1" i="0" dirty="0">
                <a:solidFill>
                  <a:srgbClr val="171717"/>
                </a:solidFill>
                <a:effectLst/>
                <a:latin typeface="Segoe UI" panose="020B0502040204020203" pitchFamily="34" charset="0"/>
              </a:rPr>
              <a:t>New app</a:t>
            </a:r>
            <a:r>
              <a:rPr lang="en-GB" b="0" i="0" dirty="0">
                <a:solidFill>
                  <a:srgbClr val="171717"/>
                </a:solidFill>
                <a:effectLst/>
                <a:latin typeface="Segoe UI" panose="020B0502040204020203" pitchFamily="34" charset="0"/>
              </a:rPr>
              <a:t> to create a new app. Select </a:t>
            </a:r>
            <a:r>
              <a:rPr lang="en-GB" b="1" i="0" dirty="0">
                <a:solidFill>
                  <a:srgbClr val="171717"/>
                </a:solidFill>
                <a:effectLst/>
                <a:latin typeface="Segoe UI" panose="020B0502040204020203" pitchFamily="34" charset="0"/>
              </a:rPr>
              <a:t>See all</a:t>
            </a:r>
            <a:r>
              <a:rPr lang="en-GB" b="0" i="0" dirty="0">
                <a:solidFill>
                  <a:srgbClr val="171717"/>
                </a:solidFill>
                <a:effectLst/>
                <a:latin typeface="Segoe UI" panose="020B0502040204020203" pitchFamily="34" charset="0"/>
              </a:rPr>
              <a:t> to open the solution explorer for the environment. </a:t>
            </a:r>
          </a:p>
          <a:p>
            <a:endParaRPr lang="en-GB" b="0" i="0" dirty="0">
              <a:solidFill>
                <a:srgbClr val="171717"/>
              </a:solidFill>
              <a:effectLst/>
              <a:latin typeface="Segoe UI" panose="020B0502040204020203" pitchFamily="34" charset="0"/>
            </a:endParaRPr>
          </a:p>
          <a:p>
            <a:r>
              <a:rPr lang="en-GB" b="1" i="0" dirty="0">
                <a:solidFill>
                  <a:srgbClr val="171717"/>
                </a:solidFill>
                <a:effectLst/>
                <a:latin typeface="Segoe UI" panose="020B0502040204020203" pitchFamily="34" charset="0"/>
              </a:rPr>
              <a:t>3. Installed apps</a:t>
            </a:r>
            <a:r>
              <a:rPr lang="en-GB" b="0" i="0" dirty="0">
                <a:solidFill>
                  <a:srgbClr val="171717"/>
                </a:solidFill>
                <a:effectLst/>
                <a:latin typeface="Segoe UI" panose="020B0502040204020203" pitchFamily="34" charset="0"/>
              </a:rPr>
              <a:t>: Shows a list of installed apps in the environment (Teams team) from the Teams app store.</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92571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all toolbar buttons via a demo with attendees.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41383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71717"/>
              </a:solidFill>
              <a:effectLst/>
              <a:latin typeface="Segoe UI" panose="020B0502040204020203" pitchFamily="34" charset="0"/>
            </a:endParaRPr>
          </a:p>
          <a:p>
            <a:r>
              <a:rPr lang="en-GB" b="1" i="0" dirty="0">
                <a:solidFill>
                  <a:srgbClr val="171717"/>
                </a:solidFill>
                <a:effectLst/>
                <a:latin typeface="Segoe UI" panose="020B0502040204020203" pitchFamily="34" charset="0"/>
              </a:rPr>
              <a:t>Tree view</a:t>
            </a:r>
            <a:r>
              <a:rPr lang="en-GB" b="0" i="0" dirty="0">
                <a:solidFill>
                  <a:srgbClr val="171717"/>
                </a:solidFill>
                <a:effectLst/>
                <a:latin typeface="Segoe UI" panose="020B0502040204020203" pitchFamily="34" charset="0"/>
              </a:rPr>
              <a:t>, </a:t>
            </a:r>
            <a:r>
              <a:rPr lang="en-GB" b="1" i="0" dirty="0">
                <a:solidFill>
                  <a:srgbClr val="171717"/>
                </a:solidFill>
                <a:effectLst/>
                <a:latin typeface="Segoe UI" panose="020B0502040204020203" pitchFamily="34" charset="0"/>
              </a:rPr>
              <a:t>Insert</a:t>
            </a:r>
            <a:r>
              <a:rPr lang="en-GB" b="0" i="0" dirty="0">
                <a:solidFill>
                  <a:srgbClr val="171717"/>
                </a:solidFill>
                <a:effectLst/>
                <a:latin typeface="Segoe UI" panose="020B0502040204020203" pitchFamily="34" charset="0"/>
              </a:rPr>
              <a:t>, </a:t>
            </a:r>
            <a:r>
              <a:rPr lang="en-GB" b="1" i="0" dirty="0">
                <a:solidFill>
                  <a:srgbClr val="171717"/>
                </a:solidFill>
                <a:effectLst/>
                <a:latin typeface="Segoe UI" panose="020B0502040204020203" pitchFamily="34" charset="0"/>
              </a:rPr>
              <a:t>Data sources</a:t>
            </a:r>
            <a:r>
              <a:rPr lang="en-GB" b="0" i="0" dirty="0">
                <a:solidFill>
                  <a:srgbClr val="171717"/>
                </a:solidFill>
                <a:effectLst/>
                <a:latin typeface="Segoe UI" panose="020B0502040204020203" pitchFamily="34" charset="0"/>
              </a:rPr>
              <a:t>, or </a:t>
            </a:r>
            <a:r>
              <a:rPr lang="en-GB" b="1" i="0" dirty="0">
                <a:solidFill>
                  <a:srgbClr val="171717"/>
                </a:solidFill>
                <a:effectLst/>
                <a:latin typeface="Segoe UI" panose="020B0502040204020203" pitchFamily="34" charset="0"/>
              </a:rPr>
              <a:t>Media</a:t>
            </a:r>
            <a:r>
              <a:rPr lang="en-GB" b="0" i="0" dirty="0">
                <a:solidFill>
                  <a:srgbClr val="171717"/>
                </a:solidFill>
                <a:effectLst/>
                <a:latin typeface="Segoe UI" panose="020B0502040204020203" pitchFamily="34" charset="0"/>
              </a:rPr>
              <a:t>.</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30645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03476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Components can use advanced features such as custom properties and enable complex capabilities. This article introduces component concepts and some examples.</a:t>
            </a:r>
          </a:p>
          <a:p>
            <a:endParaRPr lang="en-GB" dirty="0"/>
          </a:p>
          <a:p>
            <a:r>
              <a:rPr lang="en-GB" dirty="0"/>
              <a:t>PCF Components can also be created using custom code: </a:t>
            </a:r>
            <a:r>
              <a:rPr lang="en-GB" dirty="0">
                <a:hlinkClick r:id="rId3"/>
              </a:rPr>
              <a:t>What are code components? - Power Apps | Microsoft Docs</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9141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50" dirty="0">
                <a:latin typeface="Segoe UI Light"/>
                <a:cs typeface="Segoe UI Light"/>
              </a:rPr>
              <a:t> Power Apps in Teams</a:t>
            </a:r>
            <a:endParaRPr lang="en-US" sz="850" dirty="0">
              <a:latin typeface="Segoe UI Light"/>
              <a:cs typeface="Segoe UI Light"/>
            </a:endParaRPr>
          </a:p>
          <a:p>
            <a:endParaRPr lang="en-GB" dirty="0"/>
          </a:p>
          <a:p>
            <a:pPr marL="171450" indent="-171450">
              <a:lnSpc>
                <a:spcPct val="100000"/>
              </a:lnSpc>
              <a:spcAft>
                <a:spcPts val="0"/>
              </a:spcAft>
              <a:buFont typeface="Arial" panose="020B0604020202020204" pitchFamily="34" charset="0"/>
              <a:buChar char="•"/>
            </a:pPr>
            <a:r>
              <a:rPr lang="en-GB" sz="850" dirty="0">
                <a:latin typeface="Segoe UI Light"/>
                <a:cs typeface="Segoe UI Light"/>
              </a:rPr>
              <a:t>Simplify work and increase productivity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dirty="0">
              <a:solidFill>
                <a:schemeClr val="bg1"/>
              </a:solidFill>
              <a:cs typeface="Segoe UI"/>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schemeClr val="bg1"/>
                </a:solidFill>
                <a:cs typeface="Segoe UI"/>
              </a:rPr>
              <a:t>Make remote work easier and more productive.</a:t>
            </a:r>
            <a:endParaRPr lang="en-GB" sz="900" dirty="0">
              <a:solidFill>
                <a:schemeClr val="bg1"/>
              </a:solidFill>
              <a:ea typeface="+mn-lt"/>
              <a:cs typeface="+mn-lt"/>
            </a:endParaRPr>
          </a:p>
          <a:p>
            <a:pPr marL="171450" indent="-171450">
              <a:lnSpc>
                <a:spcPct val="100000"/>
              </a:lnSpc>
              <a:spcAft>
                <a:spcPts val="0"/>
              </a:spcAft>
              <a:buFont typeface="Arial" panose="020B0604020202020204" pitchFamily="34" charset="0"/>
              <a:buChar char="•"/>
            </a:pPr>
            <a:endParaRPr lang="en-GB" sz="850" dirty="0">
              <a:latin typeface="Segoe UI Light"/>
              <a:cs typeface="Segoe UI Light"/>
            </a:endParaRPr>
          </a:p>
          <a:p>
            <a:pPr marL="171450" indent="-171450">
              <a:lnSpc>
                <a:spcPct val="100000"/>
              </a:lnSpc>
              <a:spcAft>
                <a:spcPts val="0"/>
              </a:spcAft>
              <a:buFont typeface="Arial" panose="020B0604020202020204" pitchFamily="34" charset="0"/>
              <a:buChar char="•"/>
            </a:pPr>
            <a:r>
              <a:rPr lang="en-GB" sz="850" dirty="0">
                <a:latin typeface="Segoe UI Light"/>
                <a:cs typeface="Segoe UI Light"/>
              </a:rPr>
              <a:t>Build low-code and no-code applications that can make remote work easier and more productive.</a:t>
            </a:r>
          </a:p>
          <a:p>
            <a:pPr>
              <a:lnSpc>
                <a:spcPct val="100000"/>
              </a:lnSpc>
              <a:spcAft>
                <a:spcPts val="0"/>
              </a:spcAft>
            </a:pPr>
            <a:endParaRPr lang="en-GB" dirty="0"/>
          </a:p>
          <a:p>
            <a:pPr>
              <a:lnSpc>
                <a:spcPct val="100000"/>
              </a:lnSpc>
              <a:spcAft>
                <a:spcPts val="0"/>
              </a:spcAft>
            </a:pPr>
            <a:r>
              <a:rPr lang="en-GB" sz="850" dirty="0">
                <a:latin typeface="Segoe UI Light"/>
                <a:cs typeface="Segoe UI Light"/>
              </a:rPr>
              <a:t>Provides an integrated experience for app makers to create and edit apps and workflows within Teams, and quickly publish and share them for anyone on the team to use, without having to switch between multiple apps and services. </a:t>
            </a:r>
          </a:p>
          <a:p>
            <a:pPr>
              <a:lnSpc>
                <a:spcPct val="100000"/>
              </a:lnSpc>
              <a:spcAft>
                <a:spcPts val="0"/>
              </a:spcAft>
            </a:pPr>
            <a:endParaRPr lang="en-GB" dirty="0"/>
          </a:p>
          <a:p>
            <a:pPr>
              <a:lnSpc>
                <a:spcPct val="100000"/>
              </a:lnSpc>
              <a:spcAft>
                <a:spcPts val="0"/>
              </a:spcAft>
            </a:pPr>
            <a:r>
              <a:rPr lang="en-US" sz="850" dirty="0">
                <a:latin typeface="Segoe UI Light"/>
                <a:cs typeface="Segoe UI Light"/>
              </a:rPr>
              <a:t>With embedded Power Apps studio, you can quickly build apps based on custom data tables that are Teams-specific and scenario-specific</a:t>
            </a:r>
          </a:p>
          <a:p>
            <a:pPr>
              <a:lnSpc>
                <a:spcPct val="100000"/>
              </a:lnSpc>
              <a:spcAft>
                <a:spcPts val="0"/>
              </a:spcAft>
            </a:pPr>
            <a:endParaRPr lang="en-US" dirty="0"/>
          </a:p>
          <a:p>
            <a:pPr>
              <a:lnSpc>
                <a:spcPct val="100000"/>
              </a:lnSpc>
              <a:spcAft>
                <a:spcPts val="0"/>
              </a:spcAft>
            </a:pPr>
            <a:r>
              <a:rPr lang="en-US" sz="850" dirty="0">
                <a:latin typeface="Segoe UI Light"/>
                <a:cs typeface="Segoe UI Light"/>
              </a:rPr>
              <a:t>Access and authorization align with the Microsoft Teams security model and include security groups that enable access for owners, members, and guests of the team that your app is associated with. Ability to assign different security role to Teams Owners and Members</a:t>
            </a:r>
          </a:p>
          <a:p>
            <a:pPr>
              <a:lnSpc>
                <a:spcPct val="100000"/>
              </a:lnSpc>
              <a:spcAft>
                <a:spcPts val="0"/>
              </a:spcAft>
            </a:pPr>
            <a:endParaRPr lang="en-US" sz="850" dirty="0">
              <a:latin typeface="Segoe UI Light"/>
              <a:cs typeface="Segoe UI Light"/>
            </a:endParaRPr>
          </a:p>
          <a:p>
            <a:pPr>
              <a:lnSpc>
                <a:spcPct val="100000"/>
              </a:lnSpc>
              <a:spcAft>
                <a:spcPts val="0"/>
              </a:spcAft>
            </a:pPr>
            <a:r>
              <a:rPr lang="en-GB" sz="900" b="0" i="0" dirty="0">
                <a:solidFill>
                  <a:schemeClr val="bg1"/>
                </a:solidFill>
                <a:effectLst/>
                <a:latin typeface="Segoe UI" panose="020B0502040204020203" pitchFamily="34" charset="0"/>
              </a:rPr>
              <a:t>Create apps within Microsoft Teams is available as part of Microsoft 365 subscriptions.</a:t>
            </a:r>
          </a:p>
          <a:p>
            <a:pPr>
              <a:lnSpc>
                <a:spcPct val="100000"/>
              </a:lnSpc>
              <a:spcAft>
                <a:spcPts val="0"/>
              </a:spcAft>
            </a:pPr>
            <a:endParaRPr lang="en-GB" sz="900" b="0" i="0" dirty="0">
              <a:solidFill>
                <a:schemeClr val="bg1"/>
              </a:solidFill>
              <a:effectLst/>
              <a:latin typeface="Segoe UI" panose="020B0502040204020203" pitchFamily="34" charset="0"/>
              <a:cs typeface="Segoe UI Light"/>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GB" sz="850" dirty="0">
                <a:latin typeface="Segoe UI Light"/>
                <a:cs typeface="Segoe UI Light"/>
              </a:rPr>
              <a:t>PowerApps in Teams </a:t>
            </a:r>
            <a:r>
              <a:rPr lang="en-GB" sz="850" dirty="0">
                <a:latin typeface="Segoe UI Light"/>
                <a:cs typeface="Segoe UI Light"/>
                <a:hlinkClick r:id="rId3"/>
              </a:rPr>
              <a:t>https://docs.microsoft.com/en-us/powerapps/teams/create-apps-overview#:~:text=When%20you%20create%20an%20app%20in%20Teams%20with,and%20share%20team-specific%20data%2C%20apps%2C%20flows%2C%20and%20chatbots</a:t>
            </a:r>
            <a:r>
              <a:rPr lang="en-GB" sz="850" dirty="0">
                <a:latin typeface="Segoe UI Light"/>
                <a:cs typeface="Segoe UI Light"/>
              </a:rPr>
              <a:t>.</a:t>
            </a:r>
          </a:p>
          <a:p>
            <a:pPr>
              <a:lnSpc>
                <a:spcPct val="100000"/>
              </a:lnSpc>
              <a:spcAft>
                <a:spcPts val="0"/>
              </a:spcAft>
            </a:pPr>
            <a:endParaRPr lang="en-US" sz="850" dirty="0">
              <a:latin typeface="Segoe UI Light"/>
              <a:cs typeface="Segoe UI Light"/>
            </a:endParaRPr>
          </a:p>
          <a:p>
            <a:pPr>
              <a:lnSpc>
                <a:spcPct val="100000"/>
              </a:lnSpc>
              <a:spcAft>
                <a:spcPts val="0"/>
              </a:spcAft>
            </a:pPr>
            <a:endParaRPr lang="en-US" sz="850"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60529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Understand variables in canvas apps - Power Apps | Microsoft Docs</a:t>
            </a:r>
            <a:r>
              <a:rPr lang="en-GB" dirty="0"/>
              <a:t> </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39875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34</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2/16/2023</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GB" sz="800" b="0" dirty="0">
                <a:latin typeface="Segoe UI Light"/>
                <a:cs typeface="Segoe UI Light"/>
              </a:rPr>
              <a:t>Pay attention that  the latest apps are not available for one-click installation and are redirecting to GitHub repo.</a:t>
            </a:r>
          </a:p>
          <a:p>
            <a:pPr>
              <a:lnSpc>
                <a:spcPct val="100000"/>
              </a:lnSpc>
              <a:spcAft>
                <a:spcPts val="0"/>
              </a:spcAft>
            </a:pPr>
            <a:endParaRPr lang="en-GB" sz="800" b="0" dirty="0">
              <a:latin typeface="Segoe UI Light"/>
              <a:cs typeface="Segoe UI Light"/>
            </a:endParaRPr>
          </a:p>
          <a:p>
            <a:pPr>
              <a:lnSpc>
                <a:spcPct val="100000"/>
              </a:lnSpc>
              <a:spcAft>
                <a:spcPts val="0"/>
              </a:spcAft>
            </a:pPr>
            <a:r>
              <a:rPr lang="en-GB" sz="800" b="1" dirty="0">
                <a:latin typeface="Segoe UI Light"/>
                <a:cs typeface="Segoe UI Light"/>
              </a:rPr>
              <a:t>Using prebuild template:</a:t>
            </a:r>
            <a:endParaRPr lang="en-US" sz="800" b="1" dirty="0">
              <a:latin typeface="Segoe UI Light"/>
              <a:cs typeface="Segoe UI Light"/>
            </a:endParaRPr>
          </a:p>
          <a:p>
            <a:pPr>
              <a:lnSpc>
                <a:spcPct val="100000"/>
              </a:lnSpc>
              <a:spcAft>
                <a:spcPts val="0"/>
              </a:spcAft>
            </a:pPr>
            <a:r>
              <a:rPr lang="en-GB" sz="800" dirty="0">
                <a:latin typeface="Segoe UI Light"/>
                <a:cs typeface="Segoe UI Light"/>
              </a:rPr>
              <a:t>example to demo of the following starter app</a:t>
            </a:r>
          </a:p>
          <a:p>
            <a:endParaRPr lang="en-GB" b="0" i="0" dirty="0">
              <a:solidFill>
                <a:srgbClr val="333333"/>
              </a:solidFill>
              <a:effectLst/>
              <a:latin typeface="Segoe UI Condensed"/>
            </a:endParaRPr>
          </a:p>
          <a:p>
            <a:r>
              <a:rPr lang="en-GB" b="0" i="0" dirty="0">
                <a:solidFill>
                  <a:srgbClr val="333333"/>
                </a:solidFill>
                <a:effectLst/>
                <a:latin typeface="Segoe UI Condensed"/>
              </a:rPr>
              <a:t>Here are examples of out-of-the-box app templates.</a:t>
            </a:r>
          </a:p>
          <a:p>
            <a:endParaRPr lang="en-GB" b="0" i="0" dirty="0">
              <a:solidFill>
                <a:srgbClr val="333333"/>
              </a:solidFill>
              <a:effectLst/>
              <a:latin typeface="Segoe UI Condensed"/>
            </a:endParaRPr>
          </a:p>
          <a:p>
            <a:r>
              <a:rPr lang="en-GB" b="0" i="0" dirty="0">
                <a:solidFill>
                  <a:srgbClr val="171717"/>
                </a:solidFill>
                <a:effectLst/>
                <a:latin typeface="Segoe UI" panose="020B0502040204020203" pitchFamily="34" charset="0"/>
              </a:rPr>
              <a:t>To help organizations realize value faster, you can use </a:t>
            </a:r>
            <a:r>
              <a:rPr lang="en-GB" b="0" i="1" dirty="0">
                <a:solidFill>
                  <a:srgbClr val="171717"/>
                </a:solidFill>
                <a:effectLst/>
                <a:latin typeface="Segoe UI" panose="020B0502040204020203" pitchFamily="34" charset="0"/>
              </a:rPr>
              <a:t>templates</a:t>
            </a:r>
            <a:r>
              <a:rPr lang="en-GB" b="0" i="0" dirty="0">
                <a:solidFill>
                  <a:srgbClr val="171717"/>
                </a:solidFill>
                <a:effectLst/>
                <a:latin typeface="Segoe UI" panose="020B0502040204020203" pitchFamily="34" charset="0"/>
              </a:rPr>
              <a:t>, which are purpose-built apps for common application patterns that can be easily discovered and installed by members of the team. Although these templates can work without modification, members of the team can customize and extend them to meet the specific needs of their business.</a:t>
            </a:r>
            <a:r>
              <a:rPr lang="en-GB" b="0" i="0" dirty="0">
                <a:solidFill>
                  <a:srgbClr val="333333"/>
                </a:solidFill>
                <a:effectLst/>
                <a:latin typeface="Segoe UI Condensed"/>
              </a:rPr>
              <a:t> </a:t>
            </a:r>
          </a:p>
          <a:p>
            <a:endParaRPr lang="en-GB" b="0" i="0" dirty="0">
              <a:solidFill>
                <a:srgbClr val="333333"/>
              </a:solidFill>
              <a:effectLst/>
              <a:latin typeface="Segoe UI Condensed"/>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333333"/>
                </a:solidFill>
                <a:effectLst/>
                <a:latin typeface="Segoe UI Condensed"/>
              </a:rPr>
              <a:t>You find more information about these templates and their functionalities is this module’s appendix.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solidFill>
                <a:srgbClr val="333333"/>
              </a:solidFill>
              <a:effectLst/>
              <a:latin typeface="Segoe UI Condensed"/>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333333"/>
                </a:solidFill>
                <a:effectLst/>
                <a:latin typeface="Segoe UI Condensed"/>
              </a:rPr>
              <a:t>In summary:</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effectLst/>
                <a:latin typeface="Segoe UI" panose="020B0502040204020203" pitchFamily="34" charset="0"/>
              </a:rPr>
              <a:t>Current Available 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effectLst/>
                <a:latin typeface="Segoe UI" panose="020B0502040204020203" pitchFamily="34" charset="0"/>
              </a:rPr>
              <a:t>Asset Inspection -- Digitize inspection processes. Create checklist style inspections, perform them digitally with the ability to take notes and pictures. Review long term trends on inspection results. Relevant in manufacturing, retail, healthcare, govt, hospitality, transport etc.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effectLst/>
                <a:latin typeface="Segoe UI" panose="020B0502040204020203" pitchFamily="34" charset="0"/>
              </a:rPr>
              <a:t>Employee Ideas -- Crowd source ideas and prioritization of ideas. Employees can submit ideas in different categories. They can also vote other's ideas. Incident / Issue reporting and management -- Empower the FLW to report issues they see on the ground. Tickets are created in planner. Set SLA for ticket closure, auto assign tickets to right person, track open issues.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effectLst/>
                <a:latin typeface="Segoe UI" panose="020B0502040204020203" pitchFamily="34" charset="0"/>
              </a:rPr>
              <a:t>Incident / Issue reporting and management -- Empower the FLW to report issues they see on the ground. Tickets are created in planner. Set SLA for ticket closure, auto assign tickets to right person, track open issues.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i="0" dirty="0">
              <a:solidFill>
                <a:srgbClr val="333333"/>
              </a:solidFill>
              <a:effectLst/>
              <a:latin typeface="Segoe UI Condensed"/>
            </a:endParaRP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965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Demo:</a:t>
            </a:r>
          </a:p>
          <a:p>
            <a:r>
              <a:rPr lang="en-GB" dirty="0"/>
              <a:t>Power App Studio functionality using life demo not slides. </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Light"/>
                <a:cs typeface="Segoe UI Light"/>
              </a:rPr>
              <a:t>For Power Apps Studio details, slides are included in this module’s Appendix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1355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Instructor to demo controls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4462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t>Mention: </a:t>
            </a:r>
            <a:r>
              <a:rPr lang="en-US" sz="900" dirty="0">
                <a:solidFill>
                  <a:srgbClr val="FFFF00"/>
                </a:solidFill>
              </a:rPr>
              <a:t>To save time we will not use containers in Labs but keep responsive UI in mind.</a:t>
            </a:r>
            <a:r>
              <a:rPr lang="en-GB" sz="900" b="0" dirty="0">
                <a:solidFill>
                  <a:srgbClr val="FFFF00"/>
                </a:solidFill>
              </a:rPr>
              <a:t> You will need to know this to build successful apps.</a:t>
            </a:r>
            <a:endParaRPr lang="en-GB" b="0" dirty="0"/>
          </a:p>
          <a:p>
            <a:endParaRPr lang="en-GB" b="1" dirty="0"/>
          </a:p>
          <a:p>
            <a:r>
              <a:rPr lang="en-GB" b="1" dirty="0"/>
              <a:t>Important demo:</a:t>
            </a:r>
            <a:r>
              <a:rPr lang="en-GB" dirty="0"/>
              <a:t> </a:t>
            </a:r>
          </a:p>
          <a:p>
            <a:pPr marL="228600" indent="-228600">
              <a:buAutoNum type="arabicParenR"/>
            </a:pPr>
            <a:r>
              <a:rPr lang="en-GB" dirty="0"/>
              <a:t>Show demo of container with items and how responsiveness work;</a:t>
            </a:r>
          </a:p>
          <a:p>
            <a:pPr marL="228600" indent="-228600">
              <a:buAutoNum type="arabicParenR"/>
            </a:pPr>
            <a:r>
              <a:rPr lang="en-GB" dirty="0"/>
              <a:t>Add gallery to the screen, explain show position (X/Y) and width/height properties of controls inside</a:t>
            </a:r>
          </a:p>
          <a:p>
            <a:pPr marL="228600" indent="-228600">
              <a:buAutoNum type="arabicParenR"/>
            </a:pPr>
            <a:endParaRPr lang="en-GB" dirty="0"/>
          </a:p>
          <a:p>
            <a:pPr marL="0" indent="0">
              <a:buNone/>
            </a:pPr>
            <a:r>
              <a:rPr lang="en-GB" dirty="0"/>
              <a:t>Show how it enables these content to responsive.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5497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Instructor to demo controls properties using life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68045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Emphasize that the language is </a:t>
            </a:r>
            <a:r>
              <a:rPr lang="en-GB" b="1" dirty="0"/>
              <a:t>case-sensitive</a:t>
            </a:r>
            <a:r>
              <a:rPr lang="en-GB" dirty="0"/>
              <a:t> </a:t>
            </a:r>
          </a:p>
          <a:p>
            <a:endParaRPr lang="en-GB" dirty="0"/>
          </a:p>
          <a:p>
            <a:r>
              <a:rPr lang="en-GB" dirty="0"/>
              <a:t>About </a:t>
            </a:r>
            <a:r>
              <a:rPr lang="en-GB" dirty="0" err="1"/>
              <a:t>PowerFx</a:t>
            </a:r>
            <a:r>
              <a:rPr lang="en-GB" dirty="0"/>
              <a:t> - </a:t>
            </a:r>
            <a:r>
              <a:rPr lang="en-GB" dirty="0">
                <a:hlinkClick r:id="rId3"/>
              </a:rPr>
              <a:t>Microsoft Power </a:t>
            </a:r>
            <a:r>
              <a:rPr lang="en-GB" dirty="0" err="1">
                <a:hlinkClick r:id="rId3"/>
              </a:rPr>
              <a:t>Fx</a:t>
            </a:r>
            <a:r>
              <a:rPr lang="en-GB" dirty="0">
                <a:hlinkClick r:id="rId3"/>
              </a:rPr>
              <a:t> overview - Power Platform | Microsoft Docs</a:t>
            </a:r>
            <a:endParaRPr lang="en-GB" dirty="0"/>
          </a:p>
          <a:p>
            <a:endParaRPr lang="en-GB" dirty="0">
              <a:hlinkClick r:id="rId4"/>
            </a:endParaRPr>
          </a:p>
          <a:p>
            <a:r>
              <a:rPr lang="en-GB" dirty="0">
                <a:hlinkClick r:id="rId4"/>
              </a:rPr>
              <a:t>Functions, signals, and enumerations - Power Apps | Microsoft Docs</a:t>
            </a:r>
            <a:endParaRPr lang="en-GB" dirty="0"/>
          </a:p>
          <a:p>
            <a:endParaRPr lang="en-GB" dirty="0"/>
          </a:p>
          <a:p>
            <a:r>
              <a:rPr lang="en-GB" dirty="0">
                <a:hlinkClick r:id="rId4"/>
              </a:rPr>
              <a:t>https://docs.microsoft.com/en-us/powerapps/maker/canvas-apps/formula-reference</a:t>
            </a:r>
            <a:endParaRPr lang="en-GB" dirty="0"/>
          </a:p>
          <a:p>
            <a:endParaRPr lang="en-GB" dirty="0"/>
          </a:p>
          <a:p>
            <a:r>
              <a:rPr lang="en-GB" dirty="0"/>
              <a:t>Property list and Formula are used together  </a:t>
            </a:r>
          </a:p>
          <a:p>
            <a:endParaRPr lang="en-GB" dirty="0"/>
          </a:p>
          <a:p>
            <a:r>
              <a:rPr lang="en-GB" dirty="0"/>
              <a:t>Allows low code features to achieve functionality within canvas app</a:t>
            </a:r>
          </a:p>
          <a:p>
            <a:endParaRPr lang="en-GB" dirty="0"/>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694915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79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2983828958"/>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1210149981"/>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4845587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3242069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98125844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6583093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99117970"/>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479832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3113505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399509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913829801"/>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1578391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74061126"/>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63615809"/>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410034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26111020"/>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3643593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99729763"/>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63899369"/>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78813367"/>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728067837"/>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8259260"/>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316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0" i="0">
                <a:solidFill>
                  <a:schemeClr val="bg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32"/>
          </a:xfrm>
        </p:spPr>
        <p:txBody>
          <a:bodyPr/>
          <a:lstStyle>
            <a:lvl1pPr marL="0" indent="0" algn="l">
              <a:buNone/>
              <a:defRPr sz="2400" b="1" i="0" spc="-60" baseline="0">
                <a:solidFill>
                  <a:schemeClr val="bg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lvl1pPr>
              <a:defRPr>
                <a:solidFill>
                  <a:schemeClr val="bg1"/>
                </a:solidFill>
              </a:defRPr>
            </a:lvl1p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8885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685550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4620929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2578842"/>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37091661"/>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43951438"/>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4181485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144984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35085315"/>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 id="2147484100" r:id="rId32"/>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39.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39.svg"/><Relationship Id="rId9" Type="http://schemas.openxmlformats.org/officeDocument/2006/relationships/image" Target="../media/image43.em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41.xml"/><Relationship Id="rId1" Type="http://schemas.openxmlformats.org/officeDocument/2006/relationships/tags" Target="../tags/tag5.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40.xml"/><Relationship Id="rId1" Type="http://schemas.openxmlformats.org/officeDocument/2006/relationships/tags" Target="../tags/tag3.xml"/><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2042" y="2985605"/>
            <a:ext cx="10135062" cy="830997"/>
          </a:xfrm>
        </p:spPr>
        <p:txBody>
          <a:bodyPr/>
          <a:lstStyle/>
          <a:p>
            <a:r>
              <a:rPr lang="en-US" sz="5400" dirty="0"/>
              <a:t>Power Apps in Microsoft Teams</a:t>
            </a:r>
          </a:p>
        </p:txBody>
      </p:sp>
      <p:sp>
        <p:nvSpPr>
          <p:cNvPr id="2" name="Text Placeholder 1">
            <a:extLst>
              <a:ext uri="{FF2B5EF4-FFF2-40B4-BE49-F238E27FC236}">
                <a16:creationId xmlns:a16="http://schemas.microsoft.com/office/drawing/2014/main" id="{482FEA19-2650-4EE7-9268-C5AD0D758CBB}"/>
              </a:ext>
            </a:extLst>
          </p:cNvPr>
          <p:cNvSpPr>
            <a:spLocks noGrp="1"/>
          </p:cNvSpPr>
          <p:nvPr>
            <p:ph type="body" sz="quarter" idx="12"/>
          </p:nvPr>
        </p:nvSpPr>
        <p:spPr>
          <a:xfrm>
            <a:off x="623606" y="2525660"/>
            <a:ext cx="4164583" cy="338554"/>
          </a:xfrm>
        </p:spPr>
        <p:txBody>
          <a:bodyPr/>
          <a:lstStyle/>
          <a:p>
            <a:r>
              <a:rPr lang="en-US" dirty="0"/>
              <a:t>Module 2</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Tree>
    <p:custDataLst>
      <p:tags r:id="rId1"/>
    </p:custDataLst>
    <p:extLst>
      <p:ext uri="{BB962C8B-B14F-4D97-AF65-F5344CB8AC3E}">
        <p14:creationId xmlns:p14="http://schemas.microsoft.com/office/powerpoint/2010/main" val="4245788463"/>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89A4-0A3F-4A6D-A4B3-0863A2D9E92C}"/>
              </a:ext>
            </a:extLst>
          </p:cNvPr>
          <p:cNvSpPr>
            <a:spLocks noGrp="1"/>
          </p:cNvSpPr>
          <p:nvPr>
            <p:ph type="title"/>
          </p:nvPr>
        </p:nvSpPr>
        <p:spPr>
          <a:xfrm>
            <a:off x="569970" y="496253"/>
            <a:ext cx="11018520" cy="553998"/>
          </a:xfrm>
        </p:spPr>
        <p:txBody>
          <a:bodyPr/>
          <a:lstStyle/>
          <a:p>
            <a:r>
              <a:rPr lang="en-GB" dirty="0">
                <a:cs typeface="Segoe UI"/>
              </a:rPr>
              <a:t>Formula examples – Setting property values  </a:t>
            </a:r>
          </a:p>
        </p:txBody>
      </p:sp>
      <p:sp>
        <p:nvSpPr>
          <p:cNvPr id="4" name="TextBox 3">
            <a:extLst>
              <a:ext uri="{FF2B5EF4-FFF2-40B4-BE49-F238E27FC236}">
                <a16:creationId xmlns:a16="http://schemas.microsoft.com/office/drawing/2014/main" id="{49418E4A-34AE-47F8-B245-54C4E3CC4121}"/>
              </a:ext>
            </a:extLst>
          </p:cNvPr>
          <p:cNvSpPr txBox="1"/>
          <p:nvPr/>
        </p:nvSpPr>
        <p:spPr>
          <a:xfrm>
            <a:off x="538803" y="1308493"/>
            <a:ext cx="11114102" cy="5473037"/>
          </a:xfrm>
          <a:prstGeom prst="rect">
            <a:avLst/>
          </a:prstGeom>
          <a:noFill/>
          <a:ln w="28575">
            <a:noFill/>
          </a:ln>
        </p:spPr>
        <p:txBody>
          <a:bodyPr wrap="square" lIns="91440" tIns="45720" rIns="91440" bIns="45720" anchor="t">
            <a:spAutoFit/>
          </a:bodyPr>
          <a:lstStyle/>
          <a:p>
            <a:r>
              <a:rPr lang="en-GB" sz="2400" dirty="0"/>
              <a:t> </a:t>
            </a:r>
            <a:endParaRPr lang="en-GB" sz="2000" dirty="0">
              <a:cs typeface="Segoe UI"/>
            </a:endParaRPr>
          </a:p>
          <a:p>
            <a:pPr marL="342900" indent="-342900">
              <a:buFont typeface="Arial" panose="020B0604020202020204" pitchFamily="34" charset="0"/>
              <a:buChar char="•"/>
            </a:pPr>
            <a:r>
              <a:rPr lang="en-GB" sz="2800" dirty="0"/>
              <a:t>Set the </a:t>
            </a:r>
            <a:r>
              <a:rPr lang="en-GB" sz="2800" b="1" dirty="0"/>
              <a:t>Text</a:t>
            </a:r>
            <a:r>
              <a:rPr lang="en-GB" sz="2800" dirty="0"/>
              <a:t> property for a label</a:t>
            </a:r>
            <a:endParaRPr lang="en-GB" sz="2800" dirty="0">
              <a:cs typeface="Segoe UI"/>
            </a:endParaRPr>
          </a:p>
          <a:p>
            <a:pPr marL="799465" lvl="1" indent="-342900">
              <a:buFont typeface="Arial" panose="020B0604020202020204" pitchFamily="34" charset="0"/>
              <a:buChar char="•"/>
            </a:pPr>
            <a:endParaRPr lang="en-GB" sz="2800" dirty="0">
              <a:cs typeface="Segoe UI"/>
            </a:endParaRPr>
          </a:p>
          <a:p>
            <a:pPr marL="799465" lvl="1" indent="-342900">
              <a:buFont typeface="Arial" panose="020B0604020202020204" pitchFamily="34" charset="0"/>
              <a:buChar char="•"/>
            </a:pPr>
            <a:endParaRPr lang="en-GB" sz="2800" dirty="0">
              <a:cs typeface="Segoe UI"/>
            </a:endParaRPr>
          </a:p>
          <a:p>
            <a:pPr marL="799465" lvl="1"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Set the </a:t>
            </a:r>
            <a:r>
              <a:rPr lang="en-GB" sz="2800" b="1" dirty="0" err="1"/>
              <a:t>Color</a:t>
            </a:r>
            <a:r>
              <a:rPr lang="en-GB" sz="2800" dirty="0"/>
              <a:t> property of the label text</a:t>
            </a:r>
            <a:endParaRPr lang="en-GB" sz="2800" dirty="0">
              <a:cs typeface="Segoe UI"/>
            </a:endParaRPr>
          </a:p>
          <a:p>
            <a:pPr marL="799465" lvl="1" indent="-342900">
              <a:buFont typeface="Arial" panose="020B0604020202020204" pitchFamily="34" charset="0"/>
              <a:buChar char="•"/>
            </a:pPr>
            <a:endParaRPr lang="en-GB" sz="2800" dirty="0">
              <a:cs typeface="Segoe UI"/>
            </a:endParaRPr>
          </a:p>
          <a:p>
            <a:pPr marL="799465" lvl="1" indent="-342900">
              <a:buFont typeface="Arial" panose="020B0604020202020204" pitchFamily="34" charset="0"/>
              <a:buChar char="•"/>
            </a:pPr>
            <a:endParaRPr lang="en-GB" sz="2800" dirty="0">
              <a:cs typeface="Segoe UI"/>
            </a:endParaRPr>
          </a:p>
          <a:p>
            <a:pPr marL="342900" indent="-342900">
              <a:buFont typeface="Arial" panose="020B0604020202020204" pitchFamily="34" charset="0"/>
              <a:buChar char="•"/>
            </a:pPr>
            <a:endParaRPr lang="en-GB" sz="2800" dirty="0">
              <a:cs typeface="Segoe UI"/>
            </a:endParaRPr>
          </a:p>
          <a:p>
            <a:pPr marL="342900" indent="-342900">
              <a:buFont typeface="Arial" panose="020B0604020202020204" pitchFamily="34" charset="0"/>
              <a:buChar char="•"/>
            </a:pPr>
            <a:r>
              <a:rPr lang="en-GB" sz="2800" dirty="0"/>
              <a:t>Filter the items shown in a </a:t>
            </a:r>
            <a:r>
              <a:rPr lang="en-GB" sz="2800" b="1" dirty="0"/>
              <a:t>gallery</a:t>
            </a:r>
            <a:endParaRPr lang="en-GB" sz="2800" b="1" dirty="0">
              <a:cs typeface="Segoe UI"/>
            </a:endParaRPr>
          </a:p>
          <a:p>
            <a:pPr marL="742315" lvl="1" indent="-285750">
              <a:buFont typeface="Courier New" panose="02070309020205020404" pitchFamily="49" charset="0"/>
              <a:buChar char="o"/>
            </a:pPr>
            <a:endParaRPr lang="en-GB" sz="2800" dirty="0">
              <a:cs typeface="Segoe UI"/>
            </a:endParaRPr>
          </a:p>
          <a:p>
            <a:endParaRPr lang="en-GB" sz="2800" dirty="0"/>
          </a:p>
          <a:p>
            <a:endParaRPr lang="en-GB" dirty="0"/>
          </a:p>
        </p:txBody>
      </p:sp>
      <p:pic>
        <p:nvPicPr>
          <p:cNvPr id="3" name="Picture 2">
            <a:extLst>
              <a:ext uri="{FF2B5EF4-FFF2-40B4-BE49-F238E27FC236}">
                <a16:creationId xmlns:a16="http://schemas.microsoft.com/office/drawing/2014/main" id="{87E97F1F-8AF1-4836-8AF7-C7612D3CDB2E}"/>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929303" y="2471202"/>
            <a:ext cx="10157049" cy="566031"/>
          </a:xfrm>
          <a:prstGeom prst="rect">
            <a:avLst/>
          </a:prstGeom>
          <a:ln>
            <a:solidFill>
              <a:schemeClr val="bg1"/>
            </a:solidFill>
          </a:ln>
        </p:spPr>
      </p:pic>
      <p:sp>
        <p:nvSpPr>
          <p:cNvPr id="5" name="TextBox 4">
            <a:extLst>
              <a:ext uri="{FF2B5EF4-FFF2-40B4-BE49-F238E27FC236}">
                <a16:creationId xmlns:a16="http://schemas.microsoft.com/office/drawing/2014/main" id="{43683C7F-CAC7-47B8-A53D-32C1262CF453}"/>
              </a:ext>
            </a:extLst>
          </p:cNvPr>
          <p:cNvSpPr txBox="1"/>
          <p:nvPr/>
        </p:nvSpPr>
        <p:spPr>
          <a:xfrm>
            <a:off x="1171388" y="2620813"/>
            <a:ext cx="446469" cy="307777"/>
          </a:xfrm>
          <a:prstGeom prst="rect">
            <a:avLst/>
          </a:prstGeom>
          <a:noFill/>
        </p:spPr>
        <p:txBody>
          <a:bodyPr wrap="none" lIns="0" tIns="0" rIns="0" bIns="0" rtlCol="0">
            <a:spAutoFit/>
          </a:bodyPr>
          <a:lstStyle/>
          <a:p>
            <a:pPr algn="l"/>
            <a:r>
              <a:rPr lang="en-US" sz="2000"/>
              <a:t>Text</a:t>
            </a:r>
            <a:endParaRPr lang="en-GB" sz="2000" err="1"/>
          </a:p>
        </p:txBody>
      </p:sp>
      <p:sp>
        <p:nvSpPr>
          <p:cNvPr id="6" name="Text Box 5">
            <a:extLst>
              <a:ext uri="{FF2B5EF4-FFF2-40B4-BE49-F238E27FC236}">
                <a16:creationId xmlns:a16="http://schemas.microsoft.com/office/drawing/2014/main" id="{3F36D280-058F-4D91-9F5B-DE457FEA1C06}"/>
              </a:ext>
            </a:extLst>
          </p:cNvPr>
          <p:cNvSpPr txBox="1"/>
          <p:nvPr/>
        </p:nvSpPr>
        <p:spPr>
          <a:xfrm>
            <a:off x="3879472" y="2563533"/>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"Hello "</a:t>
            </a:r>
            <a:r>
              <a:rPr lang="en-GB" sz="2000">
                <a:solidFill>
                  <a:srgbClr val="C00000"/>
                </a:solidFill>
                <a:latin typeface="Consolas" panose="020B0609020204030204" pitchFamily="49" charset="0"/>
                <a:ea typeface="Calibri" panose="020F0502020204030204" pitchFamily="34" charset="0"/>
                <a:cs typeface="Times New Roman" panose="02020603050405020304" pitchFamily="18" charset="0"/>
              </a:rPr>
              <a:t> </a:t>
            </a:r>
            <a:r>
              <a:rPr lang="en-GB" sz="2000">
                <a:solidFill>
                  <a:schemeClr val="tx1">
                    <a:lumMod val="50000"/>
                    <a:lumOff val="50000"/>
                  </a:schemeClr>
                </a:solidFill>
                <a:latin typeface="Consolas" panose="020B0609020204030204" pitchFamily="49" charset="0"/>
                <a:ea typeface="Calibri" panose="020F0502020204030204" pitchFamily="34" charset="0"/>
                <a:cs typeface="Times New Roman" panose="02020603050405020304" pitchFamily="18" charset="0"/>
              </a:rPr>
              <a:t>&amp;</a:t>
            </a:r>
            <a:r>
              <a:rPr lang="en-GB" sz="2000">
                <a:solidFill>
                  <a:srgbClr val="C00000"/>
                </a:solidFill>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User</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latin typeface="Consolas" panose="020B0609020204030204" pitchFamily="49" charset="0"/>
                <a:ea typeface="Calibri" panose="020F0502020204030204" pitchFamily="34" charset="0"/>
                <a:cs typeface="Times New Roman" panose="02020603050405020304" pitchFamily="18" charset="0"/>
              </a:rPr>
              <a:t>).</a:t>
            </a:r>
            <a:r>
              <a:rPr lang="en-GB" sz="2000" err="1">
                <a:latin typeface="Consolas" panose="020B0609020204030204" pitchFamily="49" charset="0"/>
                <a:ea typeface="Calibri" panose="020F0502020204030204" pitchFamily="34" charset="0"/>
                <a:cs typeface="Times New Roman" panose="02020603050405020304" pitchFamily="18" charset="0"/>
              </a:rPr>
              <a:t>FullName</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E5185778-CE2D-4CEC-BF1E-6391615DD5C8}"/>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929303" y="4195041"/>
            <a:ext cx="10157049" cy="566031"/>
          </a:xfrm>
          <a:prstGeom prst="rect">
            <a:avLst/>
          </a:prstGeom>
          <a:ln>
            <a:solidFill>
              <a:schemeClr val="bg1"/>
            </a:solidFill>
          </a:ln>
        </p:spPr>
      </p:pic>
      <p:sp>
        <p:nvSpPr>
          <p:cNvPr id="16" name="TextBox 15">
            <a:extLst>
              <a:ext uri="{FF2B5EF4-FFF2-40B4-BE49-F238E27FC236}">
                <a16:creationId xmlns:a16="http://schemas.microsoft.com/office/drawing/2014/main" id="{3F9CD04E-7EFF-41B9-9E67-6F327BCE197E}"/>
              </a:ext>
            </a:extLst>
          </p:cNvPr>
          <p:cNvSpPr txBox="1"/>
          <p:nvPr/>
        </p:nvSpPr>
        <p:spPr>
          <a:xfrm>
            <a:off x="1171388" y="4344652"/>
            <a:ext cx="612347" cy="307777"/>
          </a:xfrm>
          <a:prstGeom prst="rect">
            <a:avLst/>
          </a:prstGeom>
          <a:noFill/>
        </p:spPr>
        <p:txBody>
          <a:bodyPr wrap="none" lIns="0" tIns="0" rIns="0" bIns="0" rtlCol="0">
            <a:spAutoFit/>
          </a:bodyPr>
          <a:lstStyle/>
          <a:p>
            <a:pPr algn="l"/>
            <a:r>
              <a:rPr lang="en-US" sz="2000"/>
              <a:t>Color</a:t>
            </a:r>
            <a:endParaRPr lang="en-GB" sz="2000" err="1"/>
          </a:p>
        </p:txBody>
      </p:sp>
      <p:sp>
        <p:nvSpPr>
          <p:cNvPr id="18" name="Text Box 5">
            <a:extLst>
              <a:ext uri="{FF2B5EF4-FFF2-40B4-BE49-F238E27FC236}">
                <a16:creationId xmlns:a16="http://schemas.microsoft.com/office/drawing/2014/main" id="{CE686F82-8C29-4B23-97D3-01F5E333F75C}"/>
              </a:ext>
            </a:extLst>
          </p:cNvPr>
          <p:cNvSpPr txBox="1"/>
          <p:nvPr/>
        </p:nvSpPr>
        <p:spPr>
          <a:xfrm>
            <a:off x="3879472" y="4287372"/>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If</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err="1">
                <a:solidFill>
                  <a:srgbClr val="CC00CC"/>
                </a:solidFill>
                <a:effectLst/>
                <a:latin typeface="Consolas" panose="020B0609020204030204" pitchFamily="49" charset="0"/>
                <a:ea typeface="Calibri" panose="020F0502020204030204" pitchFamily="34" charset="0"/>
                <a:cs typeface="Times New Roman" panose="02020603050405020304" pitchFamily="18" charset="0"/>
              </a:rPr>
              <a:t>ThisItem</a:t>
            </a:r>
            <a:r>
              <a:rPr lang="en-GB" sz="2000" err="1">
                <a:effectLst/>
                <a:latin typeface="Consolas" panose="020B0609020204030204" pitchFamily="49" charset="0"/>
                <a:ea typeface="Calibri" panose="020F0502020204030204" pitchFamily="34" charset="0"/>
                <a:cs typeface="Times New Roman" panose="02020603050405020304" pitchFamily="18" charset="0"/>
              </a:rPr>
              <a:t>.Amount</a:t>
            </a:r>
            <a:r>
              <a:rPr lang="en-GB" sz="2000">
                <a:effectLst/>
                <a:latin typeface="Consolas" panose="020B0609020204030204" pitchFamily="49" charset="0"/>
                <a:ea typeface="Calibri" panose="020F0502020204030204" pitchFamily="34" charset="0"/>
                <a:cs typeface="Times New Roman" panose="02020603050405020304" pitchFamily="18" charset="0"/>
              </a:rPr>
              <a:t> &lt; </a:t>
            </a:r>
            <a:r>
              <a:rPr lang="en-GB" sz="2000">
                <a:solidFill>
                  <a:schemeClr val="accent4">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300</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009999"/>
                </a:solidFill>
                <a:effectLst/>
                <a:latin typeface="Consolas" panose="020B0609020204030204" pitchFamily="49" charset="0"/>
                <a:ea typeface="Calibri" panose="020F0502020204030204" pitchFamily="34" charset="0"/>
                <a:cs typeface="Times New Roman" panose="02020603050405020304" pitchFamily="18" charset="0"/>
              </a:rPr>
              <a:t>Green</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009999"/>
                </a:solidFill>
                <a:latin typeface="Consolas" panose="020B0609020204030204" pitchFamily="49" charset="0"/>
                <a:cs typeface="Times New Roman" panose="02020603050405020304" pitchFamily="18" charset="0"/>
              </a:rPr>
              <a:t>Red</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87410D04-685C-431E-85B7-69944176696D}"/>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929303" y="5850707"/>
            <a:ext cx="10157049" cy="566031"/>
          </a:xfrm>
          <a:prstGeom prst="rect">
            <a:avLst/>
          </a:prstGeom>
          <a:ln>
            <a:solidFill>
              <a:schemeClr val="bg1"/>
            </a:solidFill>
          </a:ln>
        </p:spPr>
      </p:pic>
      <p:sp>
        <p:nvSpPr>
          <p:cNvPr id="22" name="TextBox 21">
            <a:extLst>
              <a:ext uri="{FF2B5EF4-FFF2-40B4-BE49-F238E27FC236}">
                <a16:creationId xmlns:a16="http://schemas.microsoft.com/office/drawing/2014/main" id="{9D7559D0-FE33-427A-9C36-C580CB34ABBC}"/>
              </a:ext>
            </a:extLst>
          </p:cNvPr>
          <p:cNvSpPr txBox="1"/>
          <p:nvPr/>
        </p:nvSpPr>
        <p:spPr>
          <a:xfrm>
            <a:off x="1171388" y="6000318"/>
            <a:ext cx="618374" cy="307777"/>
          </a:xfrm>
          <a:prstGeom prst="rect">
            <a:avLst/>
          </a:prstGeom>
          <a:noFill/>
        </p:spPr>
        <p:txBody>
          <a:bodyPr wrap="none" lIns="0" tIns="0" rIns="0" bIns="0" rtlCol="0">
            <a:spAutoFit/>
          </a:bodyPr>
          <a:lstStyle/>
          <a:p>
            <a:pPr algn="l"/>
            <a:r>
              <a:rPr lang="en-US" sz="2000"/>
              <a:t>Items</a:t>
            </a:r>
            <a:endParaRPr lang="en-GB" sz="2000" err="1"/>
          </a:p>
        </p:txBody>
      </p:sp>
      <p:sp>
        <p:nvSpPr>
          <p:cNvPr id="24" name="Text Box 5">
            <a:extLst>
              <a:ext uri="{FF2B5EF4-FFF2-40B4-BE49-F238E27FC236}">
                <a16:creationId xmlns:a16="http://schemas.microsoft.com/office/drawing/2014/main" id="{F9597752-7511-42A9-9EA6-EC6F32FD72D0}"/>
              </a:ext>
            </a:extLst>
          </p:cNvPr>
          <p:cNvSpPr txBox="1"/>
          <p:nvPr/>
        </p:nvSpPr>
        <p:spPr>
          <a:xfrm>
            <a:off x="3879472" y="5943038"/>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Filter</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9999"/>
                </a:solidFill>
                <a:effectLst/>
                <a:latin typeface="Consolas" panose="020B0609020204030204" pitchFamily="49" charset="0"/>
                <a:ea typeface="Calibri" panose="020F0502020204030204" pitchFamily="34" charset="0"/>
                <a:cs typeface="Times New Roman" panose="02020603050405020304" pitchFamily="18" charset="0"/>
              </a:rPr>
              <a:t>Devices</a:t>
            </a:r>
            <a:r>
              <a:rPr lang="en-GB" sz="2000">
                <a:effectLst/>
                <a:latin typeface="Consolas" panose="020B0609020204030204" pitchFamily="49" charset="0"/>
                <a:ea typeface="Calibri" panose="020F0502020204030204" pitchFamily="34" charset="0"/>
                <a:cs typeface="Times New Roman" panose="02020603050405020304" pitchFamily="18" charset="0"/>
              </a:rPr>
              <a:t>, Price &gt;</a:t>
            </a:r>
            <a:r>
              <a:rPr lang="en-GB" sz="2000">
                <a:solidFill>
                  <a:srgbClr val="009999"/>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chemeClr val="accent4">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150</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7" name="Footer Placeholder 2">
            <a:extLst>
              <a:ext uri="{FF2B5EF4-FFF2-40B4-BE49-F238E27FC236}">
                <a16:creationId xmlns:a16="http://schemas.microsoft.com/office/drawing/2014/main" id="{BC37AAE3-0828-1E25-7307-E883B18130D7}"/>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16027937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2E19-D372-485F-A94B-8020C34000E8}"/>
              </a:ext>
            </a:extLst>
          </p:cNvPr>
          <p:cNvSpPr>
            <a:spLocks noGrp="1"/>
          </p:cNvSpPr>
          <p:nvPr>
            <p:ph type="title"/>
          </p:nvPr>
        </p:nvSpPr>
        <p:spPr>
          <a:xfrm>
            <a:off x="570116" y="486174"/>
            <a:ext cx="11018520" cy="553998"/>
          </a:xfrm>
        </p:spPr>
        <p:txBody>
          <a:bodyPr/>
          <a:lstStyle/>
          <a:p>
            <a:r>
              <a:rPr lang="en-US" dirty="0"/>
              <a:t>Filtering data</a:t>
            </a:r>
            <a:endParaRPr lang="en-GB" dirty="0"/>
          </a:p>
        </p:txBody>
      </p:sp>
      <p:sp>
        <p:nvSpPr>
          <p:cNvPr id="3" name="TextBox 2">
            <a:extLst>
              <a:ext uri="{FF2B5EF4-FFF2-40B4-BE49-F238E27FC236}">
                <a16:creationId xmlns:a16="http://schemas.microsoft.com/office/drawing/2014/main" id="{17E89BF4-9442-4822-B4DB-8C8A119709CE}"/>
              </a:ext>
            </a:extLst>
          </p:cNvPr>
          <p:cNvSpPr txBox="1"/>
          <p:nvPr/>
        </p:nvSpPr>
        <p:spPr>
          <a:xfrm>
            <a:off x="628519" y="1400102"/>
            <a:ext cx="9917195" cy="4431983"/>
          </a:xfrm>
          <a:prstGeom prst="rect">
            <a:avLst/>
          </a:prstGeom>
          <a:noFill/>
        </p:spPr>
        <p:txBody>
          <a:bodyPr wrap="square" lIns="0" tIns="0" rIns="0" bIns="0" rtlCol="0">
            <a:spAutoFit/>
          </a:bodyPr>
          <a:lstStyle/>
          <a:p>
            <a:r>
              <a:rPr lang="en-GB" sz="2400" b="1" i="0" dirty="0">
                <a:effectLst/>
              </a:rPr>
              <a:t>FILTER – </a:t>
            </a:r>
            <a:r>
              <a:rPr lang="en-GB" sz="2400" b="0" i="0" dirty="0">
                <a:effectLst/>
              </a:rPr>
              <a:t>filters multiple records by condition(s)</a:t>
            </a:r>
          </a:p>
          <a:p>
            <a:endParaRPr lang="en-GB" sz="2400" dirty="0"/>
          </a:p>
          <a:p>
            <a:pPr algn="l"/>
            <a:endParaRPr lang="en-GB" sz="2400" b="1" i="0" dirty="0">
              <a:effectLst/>
            </a:endParaRPr>
          </a:p>
          <a:p>
            <a:pPr algn="l"/>
            <a:endParaRPr lang="en-GB" sz="2400" b="1" i="0" dirty="0">
              <a:effectLst/>
            </a:endParaRPr>
          </a:p>
          <a:p>
            <a:pPr algn="l"/>
            <a:r>
              <a:rPr lang="en-GB" sz="2400" b="1" i="0" dirty="0">
                <a:effectLst/>
              </a:rPr>
              <a:t>SEARCH – </a:t>
            </a:r>
            <a:r>
              <a:rPr lang="en-GB" sz="2400" b="0" i="0" dirty="0">
                <a:effectLst/>
              </a:rPr>
              <a:t>filters multiple records by </a:t>
            </a:r>
            <a:r>
              <a:rPr lang="en-GB" sz="2400" b="1" i="0" dirty="0">
                <a:effectLst/>
              </a:rPr>
              <a:t>text</a:t>
            </a:r>
            <a:r>
              <a:rPr lang="en-GB" sz="2400" b="0" i="0" dirty="0">
                <a:effectLst/>
              </a:rPr>
              <a:t> matching</a:t>
            </a:r>
          </a:p>
          <a:p>
            <a:pPr algn="l"/>
            <a:endParaRPr lang="en-GB" sz="2400" dirty="0"/>
          </a:p>
          <a:p>
            <a:pPr algn="l"/>
            <a:endParaRPr lang="en-GB" sz="2400" b="0" i="0" dirty="0">
              <a:effectLst/>
            </a:endParaRPr>
          </a:p>
          <a:p>
            <a:pPr algn="l"/>
            <a:endParaRPr lang="en-GB" sz="2400" dirty="0"/>
          </a:p>
          <a:p>
            <a:r>
              <a:rPr lang="en-GB" sz="2400" b="1" i="0" dirty="0">
                <a:effectLst/>
              </a:rPr>
              <a:t>LOOKUP – </a:t>
            </a:r>
            <a:r>
              <a:rPr lang="en-GB" sz="2400" b="0" i="0" dirty="0">
                <a:effectLst/>
              </a:rPr>
              <a:t>filters a single record by condition(s) </a:t>
            </a:r>
            <a:endParaRPr lang="en-GB" sz="2400" dirty="0"/>
          </a:p>
          <a:p>
            <a:pPr algn="l"/>
            <a:endParaRPr lang="en-GB" sz="2400" b="0" i="0" dirty="0">
              <a:effectLst/>
            </a:endParaRPr>
          </a:p>
          <a:p>
            <a:pPr algn="l"/>
            <a:r>
              <a:rPr lang="en-GB" sz="2400" b="0" i="0" dirty="0">
                <a:effectLst/>
              </a:rPr>
              <a:t> </a:t>
            </a:r>
            <a:endParaRPr lang="en-GB" sz="2400" dirty="0"/>
          </a:p>
          <a:p>
            <a:pPr algn="l"/>
            <a:endParaRPr lang="en-GB" sz="2400" dirty="0"/>
          </a:p>
        </p:txBody>
      </p:sp>
      <p:pic>
        <p:nvPicPr>
          <p:cNvPr id="5" name="Picture 4">
            <a:extLst>
              <a:ext uri="{FF2B5EF4-FFF2-40B4-BE49-F238E27FC236}">
                <a16:creationId xmlns:a16="http://schemas.microsoft.com/office/drawing/2014/main" id="{12CEFC4C-DE05-4D4B-9632-B75EF71EA360}"/>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628519" y="2011012"/>
            <a:ext cx="10157049" cy="566031"/>
          </a:xfrm>
          <a:prstGeom prst="rect">
            <a:avLst/>
          </a:prstGeom>
          <a:ln>
            <a:solidFill>
              <a:schemeClr val="bg1"/>
            </a:solidFill>
          </a:ln>
        </p:spPr>
      </p:pic>
      <p:sp>
        <p:nvSpPr>
          <p:cNvPr id="7" name="TextBox 6">
            <a:extLst>
              <a:ext uri="{FF2B5EF4-FFF2-40B4-BE49-F238E27FC236}">
                <a16:creationId xmlns:a16="http://schemas.microsoft.com/office/drawing/2014/main" id="{46366557-4B2E-43B9-8F35-728C40E14991}"/>
              </a:ext>
            </a:extLst>
          </p:cNvPr>
          <p:cNvSpPr txBox="1"/>
          <p:nvPr/>
        </p:nvSpPr>
        <p:spPr>
          <a:xfrm>
            <a:off x="870604" y="2160623"/>
            <a:ext cx="618374" cy="307777"/>
          </a:xfrm>
          <a:prstGeom prst="rect">
            <a:avLst/>
          </a:prstGeom>
          <a:noFill/>
        </p:spPr>
        <p:txBody>
          <a:bodyPr wrap="none" lIns="0" tIns="0" rIns="0" bIns="0" rtlCol="0">
            <a:spAutoFit/>
          </a:bodyPr>
          <a:lstStyle/>
          <a:p>
            <a:pPr algn="l"/>
            <a:r>
              <a:rPr lang="en-US" sz="2000"/>
              <a:t>Items</a:t>
            </a:r>
            <a:endParaRPr lang="en-GB" sz="2000" err="1"/>
          </a:p>
        </p:txBody>
      </p:sp>
      <p:sp>
        <p:nvSpPr>
          <p:cNvPr id="10" name="Text Box 5">
            <a:extLst>
              <a:ext uri="{FF2B5EF4-FFF2-40B4-BE49-F238E27FC236}">
                <a16:creationId xmlns:a16="http://schemas.microsoft.com/office/drawing/2014/main" id="{432EC992-8476-44E7-8B64-CD23BCBDCC6B}"/>
              </a:ext>
            </a:extLst>
          </p:cNvPr>
          <p:cNvSpPr txBox="1"/>
          <p:nvPr/>
        </p:nvSpPr>
        <p:spPr>
          <a:xfrm>
            <a:off x="3578688" y="2103343"/>
            <a:ext cx="7603288"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Filter</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9999"/>
                </a:solidFill>
                <a:effectLst/>
                <a:latin typeface="Consolas" panose="020B0609020204030204" pitchFamily="49" charset="0"/>
                <a:ea typeface="Calibri" panose="020F0502020204030204" pitchFamily="34" charset="0"/>
                <a:cs typeface="Times New Roman" panose="02020603050405020304" pitchFamily="18" charset="0"/>
              </a:rPr>
              <a:t>Devices</a:t>
            </a:r>
            <a:r>
              <a:rPr lang="en-GB" sz="2000">
                <a:effectLst/>
                <a:latin typeface="Consolas" panose="020B0609020204030204" pitchFamily="49" charset="0"/>
                <a:ea typeface="Calibri" panose="020F0502020204030204" pitchFamily="34" charset="0"/>
                <a:cs typeface="Times New Roman" panose="02020603050405020304" pitchFamily="18" charset="0"/>
              </a:rPr>
              <a:t>, Category=</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C00000"/>
                </a:solidFill>
                <a:latin typeface="Consolas" panose="020B0609020204030204" pitchFamily="49" charset="0"/>
                <a:cs typeface="Times New Roman" panose="02020603050405020304" pitchFamily="18" charset="0"/>
              </a:rPr>
              <a:t>Laptops</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chemeClr val="tx1">
                    <a:lumMod val="50000"/>
                    <a:lumOff val="50000"/>
                  </a:schemeClr>
                </a:solidFill>
                <a:effectLst/>
                <a:latin typeface="Consolas" panose="020B0609020204030204" pitchFamily="49" charset="0"/>
                <a:ea typeface="Calibri" panose="020F0502020204030204" pitchFamily="34" charset="0"/>
                <a:cs typeface="Times New Roman" panose="02020603050405020304" pitchFamily="18" charset="0"/>
              </a:rPr>
              <a:t>&amp;&amp;</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a:effectLst/>
                <a:latin typeface="Consolas" panose="020B0609020204030204" pitchFamily="49" charset="0"/>
                <a:ea typeface="Calibri" panose="020F0502020204030204" pitchFamily="34" charset="0"/>
                <a:cs typeface="Times New Roman" panose="02020603050405020304" pitchFamily="18" charset="0"/>
              </a:rPr>
              <a:t>Price &lt; </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300</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E3A176DF-08B8-467E-8DAA-234FC4F4ADEA}"/>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628519" y="3503265"/>
            <a:ext cx="10157049" cy="566031"/>
          </a:xfrm>
          <a:prstGeom prst="rect">
            <a:avLst/>
          </a:prstGeom>
          <a:ln>
            <a:solidFill>
              <a:schemeClr val="bg1"/>
            </a:solidFill>
          </a:ln>
        </p:spPr>
      </p:pic>
      <p:sp>
        <p:nvSpPr>
          <p:cNvPr id="20" name="TextBox 19">
            <a:extLst>
              <a:ext uri="{FF2B5EF4-FFF2-40B4-BE49-F238E27FC236}">
                <a16:creationId xmlns:a16="http://schemas.microsoft.com/office/drawing/2014/main" id="{2D1CBCCF-02A7-48A8-B001-1DAE59E61315}"/>
              </a:ext>
            </a:extLst>
          </p:cNvPr>
          <p:cNvSpPr txBox="1"/>
          <p:nvPr/>
        </p:nvSpPr>
        <p:spPr>
          <a:xfrm>
            <a:off x="870604" y="3652876"/>
            <a:ext cx="618374" cy="307777"/>
          </a:xfrm>
          <a:prstGeom prst="rect">
            <a:avLst/>
          </a:prstGeom>
          <a:noFill/>
        </p:spPr>
        <p:txBody>
          <a:bodyPr wrap="none" lIns="0" tIns="0" rIns="0" bIns="0" rtlCol="0">
            <a:spAutoFit/>
          </a:bodyPr>
          <a:lstStyle/>
          <a:p>
            <a:pPr algn="l"/>
            <a:r>
              <a:rPr lang="en-US" sz="2000"/>
              <a:t>Items</a:t>
            </a:r>
            <a:endParaRPr lang="en-GB" sz="2000" err="1"/>
          </a:p>
        </p:txBody>
      </p:sp>
      <p:sp>
        <p:nvSpPr>
          <p:cNvPr id="22" name="Text Box 5">
            <a:extLst>
              <a:ext uri="{FF2B5EF4-FFF2-40B4-BE49-F238E27FC236}">
                <a16:creationId xmlns:a16="http://schemas.microsoft.com/office/drawing/2014/main" id="{829B1F57-76E8-401E-9EFD-3C2D4EE59A31}"/>
              </a:ext>
            </a:extLst>
          </p:cNvPr>
          <p:cNvSpPr txBox="1"/>
          <p:nvPr/>
        </p:nvSpPr>
        <p:spPr>
          <a:xfrm>
            <a:off x="3578688" y="3595596"/>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Search</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9999"/>
                </a:solidFill>
                <a:effectLst/>
                <a:latin typeface="Consolas" panose="020B0609020204030204" pitchFamily="49" charset="0"/>
                <a:ea typeface="Calibri" panose="020F0502020204030204" pitchFamily="34" charset="0"/>
                <a:cs typeface="Times New Roman" panose="02020603050405020304" pitchFamily="18" charset="0"/>
              </a:rPr>
              <a:t>Devices</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err="1">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ModelName</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err="1">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ultrabook</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id="{7852F6E2-F501-4340-A681-77D4DD0828BB}"/>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628519" y="4970756"/>
            <a:ext cx="10157049" cy="566031"/>
          </a:xfrm>
          <a:prstGeom prst="rect">
            <a:avLst/>
          </a:prstGeom>
          <a:ln>
            <a:solidFill>
              <a:schemeClr val="bg1"/>
            </a:solidFill>
          </a:ln>
        </p:spPr>
      </p:pic>
      <p:sp>
        <p:nvSpPr>
          <p:cNvPr id="26" name="TextBox 25">
            <a:extLst>
              <a:ext uri="{FF2B5EF4-FFF2-40B4-BE49-F238E27FC236}">
                <a16:creationId xmlns:a16="http://schemas.microsoft.com/office/drawing/2014/main" id="{5F36D2D2-4340-4BA9-B4D0-62283124C571}"/>
              </a:ext>
            </a:extLst>
          </p:cNvPr>
          <p:cNvSpPr txBox="1"/>
          <p:nvPr/>
        </p:nvSpPr>
        <p:spPr>
          <a:xfrm>
            <a:off x="870604" y="5120367"/>
            <a:ext cx="618374" cy="307777"/>
          </a:xfrm>
          <a:prstGeom prst="rect">
            <a:avLst/>
          </a:prstGeom>
          <a:noFill/>
        </p:spPr>
        <p:txBody>
          <a:bodyPr wrap="none" lIns="0" tIns="0" rIns="0" bIns="0" rtlCol="0">
            <a:spAutoFit/>
          </a:bodyPr>
          <a:lstStyle/>
          <a:p>
            <a:pPr algn="l"/>
            <a:r>
              <a:rPr lang="en-US" sz="2000"/>
              <a:t>Items</a:t>
            </a:r>
            <a:endParaRPr lang="en-GB" sz="2000" err="1"/>
          </a:p>
        </p:txBody>
      </p:sp>
      <p:sp>
        <p:nvSpPr>
          <p:cNvPr id="28" name="Text Box 5">
            <a:extLst>
              <a:ext uri="{FF2B5EF4-FFF2-40B4-BE49-F238E27FC236}">
                <a16:creationId xmlns:a16="http://schemas.microsoft.com/office/drawing/2014/main" id="{B85EDC29-4FA8-446A-B003-16EEA1FD305C}"/>
              </a:ext>
            </a:extLst>
          </p:cNvPr>
          <p:cNvSpPr txBox="1"/>
          <p:nvPr/>
        </p:nvSpPr>
        <p:spPr>
          <a:xfrm>
            <a:off x="3578688" y="5063087"/>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Lookup</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rgbClr val="009999"/>
                </a:solidFill>
                <a:effectLst/>
                <a:latin typeface="Consolas" panose="020B0609020204030204" pitchFamily="49" charset="0"/>
                <a:ea typeface="Calibri" panose="020F0502020204030204" pitchFamily="34" charset="0"/>
                <a:cs typeface="Times New Roman" panose="02020603050405020304" pitchFamily="18" charset="0"/>
              </a:rPr>
              <a:t>Devices</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err="1">
                <a:latin typeface="Consolas" panose="020B0609020204030204" pitchFamily="49" charset="0"/>
                <a:ea typeface="Calibri" panose="020F0502020204030204" pitchFamily="34" charset="0"/>
                <a:cs typeface="Times New Roman" panose="02020603050405020304" pitchFamily="18" charset="0"/>
              </a:rPr>
              <a:t>DeviceID</a:t>
            </a:r>
            <a:r>
              <a:rPr lang="en-GB" sz="2000">
                <a:latin typeface="Consolas" panose="020B0609020204030204" pitchFamily="49" charset="0"/>
                <a:ea typeface="Calibri" panose="020F0502020204030204" pitchFamily="34" charset="0"/>
                <a:cs typeface="Times New Roman" panose="02020603050405020304" pitchFamily="18" charset="0"/>
              </a:rPr>
              <a:t> = </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"DVC1000"</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Footer Placeholder 2">
            <a:extLst>
              <a:ext uri="{FF2B5EF4-FFF2-40B4-BE49-F238E27FC236}">
                <a16:creationId xmlns:a16="http://schemas.microsoft.com/office/drawing/2014/main" id="{569C1FB8-1A28-5617-DF25-CA0EA5DF4DA2}"/>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18009708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0C04-4490-4019-8CCE-8BA44F504FD6}"/>
              </a:ext>
            </a:extLst>
          </p:cNvPr>
          <p:cNvSpPr>
            <a:spLocks noGrp="1"/>
          </p:cNvSpPr>
          <p:nvPr>
            <p:ph type="title"/>
          </p:nvPr>
        </p:nvSpPr>
        <p:spPr>
          <a:xfrm>
            <a:off x="586740" y="496229"/>
            <a:ext cx="11018520" cy="553998"/>
          </a:xfrm>
        </p:spPr>
        <p:txBody>
          <a:bodyPr/>
          <a:lstStyle/>
          <a:p>
            <a:r>
              <a:rPr lang="en-US" dirty="0"/>
              <a:t>Gallery control</a:t>
            </a:r>
            <a:endParaRPr lang="en-GB" dirty="0"/>
          </a:p>
        </p:txBody>
      </p:sp>
      <p:sp>
        <p:nvSpPr>
          <p:cNvPr id="4" name="TextBox 3">
            <a:extLst>
              <a:ext uri="{FF2B5EF4-FFF2-40B4-BE49-F238E27FC236}">
                <a16:creationId xmlns:a16="http://schemas.microsoft.com/office/drawing/2014/main" id="{07DCCAFA-07F1-4693-A3C3-820D7A3256DF}"/>
              </a:ext>
            </a:extLst>
          </p:cNvPr>
          <p:cNvSpPr txBox="1"/>
          <p:nvPr/>
        </p:nvSpPr>
        <p:spPr>
          <a:xfrm>
            <a:off x="866513" y="1402125"/>
            <a:ext cx="11018520" cy="5375318"/>
          </a:xfrm>
          <a:prstGeom prst="rect">
            <a:avLst/>
          </a:prstGeom>
          <a:noFill/>
        </p:spPr>
        <p:txBody>
          <a:bodyPr wrap="square" lIns="91440" tIns="45720" rIns="91440" bIns="45720" anchor="t">
            <a:spAutoFit/>
          </a:bodyPr>
          <a:lstStyle/>
          <a:p>
            <a:r>
              <a:rPr lang="en-GB" sz="2800" b="1" dirty="0"/>
              <a:t>Gallery control </a:t>
            </a:r>
            <a:r>
              <a:rPr lang="en-GB" sz="2800" dirty="0"/>
              <a:t>displays data from connected data sources</a:t>
            </a:r>
          </a:p>
          <a:p>
            <a:endParaRPr lang="en-GB" sz="2800" dirty="0"/>
          </a:p>
          <a:p>
            <a:endParaRPr lang="en-GB" sz="2800" dirty="0"/>
          </a:p>
          <a:p>
            <a:endParaRPr lang="en-GB" sz="2800" dirty="0"/>
          </a:p>
          <a:p>
            <a:endParaRPr lang="en-GB" sz="2800" dirty="0"/>
          </a:p>
          <a:p>
            <a:endParaRPr lang="en-GB" sz="2800" dirty="0">
              <a:cs typeface="Segoe UI"/>
            </a:endParaRPr>
          </a:p>
          <a:p>
            <a:r>
              <a:rPr lang="en-GB" sz="2800" dirty="0">
                <a:cs typeface="Segoe UI"/>
              </a:rPr>
              <a:t>Gallery uses </a:t>
            </a:r>
            <a:r>
              <a:rPr lang="en-GB" sz="2800" b="1" dirty="0">
                <a:cs typeface="Segoe UI"/>
              </a:rPr>
              <a:t>template</a:t>
            </a:r>
            <a:r>
              <a:rPr lang="en-GB" sz="2800" dirty="0">
                <a:cs typeface="Segoe UI"/>
              </a:rPr>
              <a:t> to display data in repetitive manner</a:t>
            </a:r>
          </a:p>
          <a:p>
            <a:endParaRPr lang="en-GB" sz="2800" dirty="0">
              <a:cs typeface="Segoe UI"/>
            </a:endParaRPr>
          </a:p>
          <a:p>
            <a:endParaRPr lang="en-GB" sz="2800" dirty="0">
              <a:cs typeface="Segoe UI"/>
            </a:endParaRPr>
          </a:p>
          <a:p>
            <a:endParaRPr lang="en-GB" sz="2800" dirty="0">
              <a:cs typeface="Segoe UI"/>
            </a:endParaRPr>
          </a:p>
          <a:p>
            <a:endParaRPr lang="en-GB" sz="2800" dirty="0">
              <a:cs typeface="Segoe UI"/>
            </a:endParaRPr>
          </a:p>
          <a:p>
            <a:endParaRPr lang="en-GB" dirty="0"/>
          </a:p>
          <a:p>
            <a:endParaRPr lang="en-GB" dirty="0"/>
          </a:p>
        </p:txBody>
      </p:sp>
      <p:pic>
        <p:nvPicPr>
          <p:cNvPr id="6" name="Picture 5" descr="Default gallery layout with 'lorem ipsum' sample collection">
            <a:extLst>
              <a:ext uri="{FF2B5EF4-FFF2-40B4-BE49-F238E27FC236}">
                <a16:creationId xmlns:a16="http://schemas.microsoft.com/office/drawing/2014/main" id="{2963644A-4115-4072-816E-447504969F14}"/>
              </a:ext>
            </a:extLst>
          </p:cNvPr>
          <p:cNvPicPr>
            <a:picLocks noChangeAspect="1"/>
          </p:cNvPicPr>
          <p:nvPr/>
        </p:nvPicPr>
        <p:blipFill rotWithShape="1">
          <a:blip r:embed="rId3"/>
          <a:srcRect t="19424" b="37921"/>
          <a:stretch/>
        </p:blipFill>
        <p:spPr>
          <a:xfrm>
            <a:off x="1204206" y="2135425"/>
            <a:ext cx="4314825" cy="165358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8" name="Picture 7" descr="Custom gallery layout with multiple controls like: image, labels, buttons">
            <a:extLst>
              <a:ext uri="{FF2B5EF4-FFF2-40B4-BE49-F238E27FC236}">
                <a16:creationId xmlns:a16="http://schemas.microsoft.com/office/drawing/2014/main" id="{66D55AC6-8BE6-4CB2-8CAB-BEB418974440}"/>
              </a:ext>
            </a:extLst>
          </p:cNvPr>
          <p:cNvPicPr>
            <a:picLocks noChangeAspect="1"/>
          </p:cNvPicPr>
          <p:nvPr/>
        </p:nvPicPr>
        <p:blipFill rotWithShape="1">
          <a:blip r:embed="rId4"/>
          <a:srcRect t="48463" b="31736"/>
          <a:stretch/>
        </p:blipFill>
        <p:spPr>
          <a:xfrm>
            <a:off x="1204206" y="4669971"/>
            <a:ext cx="9000000" cy="1357911"/>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19201111-46AB-63AD-4D54-9E3E7B65A646}"/>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963509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D55C-1E69-4FE2-A2DA-EF62C85756D7}"/>
              </a:ext>
            </a:extLst>
          </p:cNvPr>
          <p:cNvSpPr>
            <a:spLocks noGrp="1"/>
          </p:cNvSpPr>
          <p:nvPr>
            <p:ph type="title"/>
          </p:nvPr>
        </p:nvSpPr>
        <p:spPr>
          <a:xfrm>
            <a:off x="568960" y="489457"/>
            <a:ext cx="11277599" cy="594360"/>
          </a:xfrm>
        </p:spPr>
        <p:txBody>
          <a:bodyPr>
            <a:normAutofit/>
          </a:bodyPr>
          <a:lstStyle/>
          <a:p>
            <a:r>
              <a:rPr lang="en-GB" sz="3600" dirty="0">
                <a:solidFill>
                  <a:schemeClr val="tx2"/>
                </a:solidFill>
              </a:rPr>
              <a:t>App Actions</a:t>
            </a:r>
          </a:p>
        </p:txBody>
      </p:sp>
      <p:sp>
        <p:nvSpPr>
          <p:cNvPr id="4" name="Content Placeholder 3">
            <a:extLst>
              <a:ext uri="{FF2B5EF4-FFF2-40B4-BE49-F238E27FC236}">
                <a16:creationId xmlns:a16="http://schemas.microsoft.com/office/drawing/2014/main" id="{A2FE432C-9AC5-461A-9E8D-65B5B76C9F67}"/>
              </a:ext>
            </a:extLst>
          </p:cNvPr>
          <p:cNvSpPr>
            <a:spLocks noGrp="1"/>
          </p:cNvSpPr>
          <p:nvPr>
            <p:ph idx="1"/>
          </p:nvPr>
        </p:nvSpPr>
        <p:spPr>
          <a:xfrm>
            <a:off x="504968" y="1620471"/>
            <a:ext cx="5841241" cy="4469164"/>
          </a:xfrm>
        </p:spPr>
        <p:txBody>
          <a:bodyPr/>
          <a:lstStyle/>
          <a:p>
            <a:r>
              <a:rPr lang="en-GB" b="1" dirty="0">
                <a:solidFill>
                  <a:schemeClr val="tx1"/>
                </a:solidFill>
              </a:rPr>
              <a:t>Save</a:t>
            </a:r>
            <a:r>
              <a:rPr lang="en-GB" dirty="0">
                <a:solidFill>
                  <a:schemeClr val="tx1"/>
                </a:solidFill>
              </a:rPr>
              <a:t> and </a:t>
            </a:r>
            <a:r>
              <a:rPr lang="en-GB" b="1" dirty="0">
                <a:solidFill>
                  <a:schemeClr val="tx1"/>
                </a:solidFill>
              </a:rPr>
              <a:t>Preview</a:t>
            </a:r>
            <a:r>
              <a:rPr lang="en-GB" dirty="0">
                <a:solidFill>
                  <a:schemeClr val="tx1"/>
                </a:solidFill>
              </a:rPr>
              <a:t> your app</a:t>
            </a:r>
          </a:p>
          <a:p>
            <a:endParaRPr lang="en-GB" dirty="0">
              <a:solidFill>
                <a:schemeClr val="tx1"/>
              </a:solidFill>
            </a:endParaRPr>
          </a:p>
          <a:p>
            <a:r>
              <a:rPr lang="en-GB" b="1" dirty="0">
                <a:solidFill>
                  <a:schemeClr val="tx1"/>
                </a:solidFill>
              </a:rPr>
              <a:t>Publish</a:t>
            </a:r>
            <a:r>
              <a:rPr lang="en-GB" dirty="0">
                <a:solidFill>
                  <a:schemeClr val="tx1"/>
                </a:solidFill>
              </a:rPr>
              <a:t> the App to a Team of your choice</a:t>
            </a:r>
          </a:p>
          <a:p>
            <a:endParaRPr lang="en-GB" dirty="0">
              <a:solidFill>
                <a:schemeClr val="tx1"/>
              </a:solidFill>
            </a:endParaRPr>
          </a:p>
          <a:p>
            <a:endParaRPr lang="en-GB" dirty="0">
              <a:solidFill>
                <a:schemeClr val="tx1"/>
              </a:solidFill>
            </a:endParaRPr>
          </a:p>
          <a:p>
            <a:r>
              <a:rPr lang="en-GB" dirty="0">
                <a:solidFill>
                  <a:schemeClr val="tx1"/>
                </a:solidFill>
              </a:rPr>
              <a:t>Manage which channel and name of the tab the App can  appear in</a:t>
            </a:r>
          </a:p>
          <a:p>
            <a:endParaRPr lang="en-GB" dirty="0">
              <a:solidFill>
                <a:schemeClr val="tx1"/>
              </a:solidFill>
            </a:endParaRPr>
          </a:p>
          <a:p>
            <a:endParaRPr lang="en-GB" dirty="0">
              <a:solidFill>
                <a:schemeClr val="tx1"/>
              </a:solidFill>
            </a:endParaRPr>
          </a:p>
        </p:txBody>
      </p:sp>
      <p:sp>
        <p:nvSpPr>
          <p:cNvPr id="8" name="AutoShape 2" descr="App actions">
            <a:extLst>
              <a:ext uri="{FF2B5EF4-FFF2-40B4-BE49-F238E27FC236}">
                <a16:creationId xmlns:a16="http://schemas.microsoft.com/office/drawing/2014/main" id="{5F8B97F9-0C50-43E6-A76A-54F05ABECD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descr="In Teams, Power Apps studio: Save, Preview and Publish to Teams buttons are displayed in the right side of toolbar">
            <a:extLst>
              <a:ext uri="{FF2B5EF4-FFF2-40B4-BE49-F238E27FC236}">
                <a16:creationId xmlns:a16="http://schemas.microsoft.com/office/drawing/2014/main" id="{ACB544E4-8D76-4F09-AFB2-72916190C679}"/>
              </a:ext>
            </a:extLst>
          </p:cNvPr>
          <p:cNvPicPr>
            <a:picLocks noChangeAspect="1"/>
          </p:cNvPicPr>
          <p:nvPr/>
        </p:nvPicPr>
        <p:blipFill>
          <a:blip r:embed="rId3"/>
          <a:stretch>
            <a:fillRect/>
          </a:stretch>
        </p:blipFill>
        <p:spPr>
          <a:xfrm>
            <a:off x="7509609" y="1714215"/>
            <a:ext cx="3914775" cy="14097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7" name="Picture 6" descr="Choose where this app will be added as a tab in a channel in your team, then click Save and close">
            <a:extLst>
              <a:ext uri="{FF2B5EF4-FFF2-40B4-BE49-F238E27FC236}">
                <a16:creationId xmlns:a16="http://schemas.microsoft.com/office/drawing/2014/main" id="{21818AA6-1E8D-483D-8A6B-EDBFF871FDCE}"/>
              </a:ext>
            </a:extLst>
          </p:cNvPr>
          <p:cNvPicPr>
            <a:picLocks noChangeAspect="1"/>
          </p:cNvPicPr>
          <p:nvPr/>
        </p:nvPicPr>
        <p:blipFill>
          <a:blip r:embed="rId4"/>
          <a:stretch>
            <a:fillRect/>
          </a:stretch>
        </p:blipFill>
        <p:spPr>
          <a:xfrm>
            <a:off x="7509608" y="3978069"/>
            <a:ext cx="3914775" cy="211156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959D1F2E-1945-2246-CAB0-D8672AF81AA8}"/>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2946187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D5D5-0A9B-4E56-8076-92A2DCD335FE}"/>
              </a:ext>
            </a:extLst>
          </p:cNvPr>
          <p:cNvSpPr>
            <a:spLocks noGrp="1"/>
          </p:cNvSpPr>
          <p:nvPr>
            <p:ph type="title"/>
          </p:nvPr>
        </p:nvSpPr>
        <p:spPr>
          <a:xfrm>
            <a:off x="570295" y="489232"/>
            <a:ext cx="11018520" cy="553998"/>
          </a:xfrm>
        </p:spPr>
        <p:txBody>
          <a:bodyPr vert="horz" wrap="square" lIns="0" tIns="0" rIns="0" bIns="0" rtlCol="0" anchor="t">
            <a:normAutofit fontScale="90000"/>
          </a:bodyPr>
          <a:lstStyle/>
          <a:p>
            <a:r>
              <a:rPr lang="en-GB" sz="4000" dirty="0"/>
              <a:t>Broad app distribution</a:t>
            </a:r>
          </a:p>
        </p:txBody>
      </p:sp>
      <p:sp>
        <p:nvSpPr>
          <p:cNvPr id="4" name="Rectangle 3">
            <a:extLst>
              <a:ext uri="{FF2B5EF4-FFF2-40B4-BE49-F238E27FC236}">
                <a16:creationId xmlns:a16="http://schemas.microsoft.com/office/drawing/2014/main" id="{3BB0FA34-588E-4EF0-B32D-E86A6D5DFFD6}"/>
              </a:ext>
              <a:ext uri="{C183D7F6-B498-43B3-948B-1728B52AA6E4}">
                <adec:decorative xmlns:adec="http://schemas.microsoft.com/office/drawing/2017/decorative" val="1"/>
              </a:ext>
            </a:extLst>
          </p:cNvPr>
          <p:cNvSpPr/>
          <p:nvPr/>
        </p:nvSpPr>
        <p:spPr bwMode="auto">
          <a:xfrm>
            <a:off x="1329417" y="1717319"/>
            <a:ext cx="9357633" cy="3874769"/>
          </a:xfrm>
          <a:prstGeom prst="rect">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DC6DEE90-511F-48DC-B771-CA8A44E22B5D}"/>
              </a:ext>
            </a:extLst>
          </p:cNvPr>
          <p:cNvSpPr txBox="1"/>
          <p:nvPr/>
        </p:nvSpPr>
        <p:spPr>
          <a:xfrm>
            <a:off x="3033556" y="5940520"/>
            <a:ext cx="6562735" cy="461665"/>
          </a:xfrm>
          <a:prstGeom prst="rect">
            <a:avLst/>
          </a:prstGeom>
          <a:noFill/>
        </p:spPr>
        <p:txBody>
          <a:bodyPr wrap="square">
            <a:spAutoFit/>
          </a:bodyPr>
          <a:lstStyle/>
          <a:p>
            <a:r>
              <a:rPr lang="en-GB" sz="2400" dirty="0">
                <a:latin typeface="+mj-lt"/>
              </a:rPr>
              <a:t>You can share Power Apps beyond a team</a:t>
            </a:r>
          </a:p>
        </p:txBody>
      </p:sp>
      <p:pic>
        <p:nvPicPr>
          <p:cNvPr id="8" name="Graphic 7">
            <a:extLst>
              <a:ext uri="{FF2B5EF4-FFF2-40B4-BE49-F238E27FC236}">
                <a16:creationId xmlns:a16="http://schemas.microsoft.com/office/drawing/2014/main" id="{FB7DDE27-F69A-4A78-AD30-CBAA8669502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7337" y="3179922"/>
            <a:ext cx="876704" cy="876704"/>
          </a:xfrm>
          <a:prstGeom prst="rect">
            <a:avLst/>
          </a:prstGeom>
        </p:spPr>
      </p:pic>
      <p:grpSp>
        <p:nvGrpSpPr>
          <p:cNvPr id="9" name="Group 8" descr="Contoso team users can build and use an app&#10;">
            <a:extLst>
              <a:ext uri="{FF2B5EF4-FFF2-40B4-BE49-F238E27FC236}">
                <a16:creationId xmlns:a16="http://schemas.microsoft.com/office/drawing/2014/main" id="{3AC3D3F7-10DD-4F77-ADA9-B27EDA2E648D}"/>
              </a:ext>
            </a:extLst>
          </p:cNvPr>
          <p:cNvGrpSpPr/>
          <p:nvPr/>
        </p:nvGrpSpPr>
        <p:grpSpPr>
          <a:xfrm>
            <a:off x="1651361" y="1898469"/>
            <a:ext cx="3816229" cy="3400726"/>
            <a:chOff x="1651361" y="1898469"/>
            <a:chExt cx="3816229" cy="3400726"/>
          </a:xfrm>
        </p:grpSpPr>
        <p:sp>
          <p:nvSpPr>
            <p:cNvPr id="5" name="Rectangle 4">
              <a:extLst>
                <a:ext uri="{FF2B5EF4-FFF2-40B4-BE49-F238E27FC236}">
                  <a16:creationId xmlns:a16="http://schemas.microsoft.com/office/drawing/2014/main" id="{BE849B00-99C1-49D7-BB06-D2414F1AE694}"/>
                </a:ext>
              </a:extLst>
            </p:cNvPr>
            <p:cNvSpPr/>
            <p:nvPr/>
          </p:nvSpPr>
          <p:spPr bwMode="auto">
            <a:xfrm>
              <a:off x="1651361" y="1905470"/>
              <a:ext cx="3816229" cy="3393725"/>
            </a:xfrm>
            <a:prstGeom prst="rect">
              <a:avLst/>
            </a:prstGeom>
            <a:solidFill>
              <a:schemeClr val="tx1">
                <a:lumMod val="50000"/>
                <a:lumOff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18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715EBB6F-C4DC-4474-BFB5-0B7A3952E2EC}"/>
                </a:ext>
              </a:extLst>
            </p:cNvPr>
            <p:cNvSpPr/>
            <p:nvPr/>
          </p:nvSpPr>
          <p:spPr bwMode="auto">
            <a:xfrm>
              <a:off x="1651361" y="1898469"/>
              <a:ext cx="3816227" cy="44577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ts val="600"/>
                </a:spcAft>
              </a:pPr>
              <a:r>
                <a:rPr lang="en-GB" sz="2000">
                  <a:solidFill>
                    <a:srgbClr val="FFFFFF"/>
                  </a:solidFill>
                  <a:ea typeface="Segoe UI" pitchFamily="34" charset="0"/>
                  <a:cs typeface="Segoe UI" pitchFamily="34" charset="0"/>
                </a:rPr>
                <a:t>Contoso Team</a:t>
              </a:r>
            </a:p>
          </p:txBody>
        </p:sp>
        <p:sp>
          <p:nvSpPr>
            <p:cNvPr id="7" name="Oval 6">
              <a:extLst>
                <a:ext uri="{FF2B5EF4-FFF2-40B4-BE49-F238E27FC236}">
                  <a16:creationId xmlns:a16="http://schemas.microsoft.com/office/drawing/2014/main" id="{65BC5465-3B8E-48A6-BC97-65BCC6AAE67E}"/>
                </a:ext>
              </a:extLst>
            </p:cNvPr>
            <p:cNvSpPr/>
            <p:nvPr/>
          </p:nvSpPr>
          <p:spPr bwMode="auto">
            <a:xfrm>
              <a:off x="2536267" y="4025415"/>
              <a:ext cx="553998" cy="553998"/>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76D83011-415A-43A5-976D-FA886CD06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633" y="4123801"/>
              <a:ext cx="361679" cy="36167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19E0017F-451B-49F5-B7CE-C142B027DF4A}"/>
                </a:ext>
              </a:extLst>
            </p:cNvPr>
            <p:cNvSpPr/>
            <p:nvPr/>
          </p:nvSpPr>
          <p:spPr bwMode="auto">
            <a:xfrm>
              <a:off x="3284623" y="4022133"/>
              <a:ext cx="553998" cy="553998"/>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pic>
          <p:nvPicPr>
            <p:cNvPr id="30" name="Picture 2">
              <a:extLst>
                <a:ext uri="{FF2B5EF4-FFF2-40B4-BE49-F238E27FC236}">
                  <a16:creationId xmlns:a16="http://schemas.microsoft.com/office/drawing/2014/main" id="{05CCE119-776E-41C7-8040-52FE9F9F7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2209" y="4135540"/>
              <a:ext cx="348831" cy="34883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7A1F5923-D421-460D-A5B1-2719970CACE7}"/>
                </a:ext>
              </a:extLst>
            </p:cNvPr>
            <p:cNvSpPr/>
            <p:nvPr/>
          </p:nvSpPr>
          <p:spPr bwMode="auto">
            <a:xfrm>
              <a:off x="4023117" y="4017988"/>
              <a:ext cx="553998" cy="553998"/>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pic>
          <p:nvPicPr>
            <p:cNvPr id="31" name="Picture 2">
              <a:extLst>
                <a:ext uri="{FF2B5EF4-FFF2-40B4-BE49-F238E27FC236}">
                  <a16:creationId xmlns:a16="http://schemas.microsoft.com/office/drawing/2014/main" id="{E27A35BC-94A2-4129-A528-6AB0633D8B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1868" y="4144946"/>
              <a:ext cx="347182" cy="34718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EA80912-1D76-48B1-994C-253569F003AE}"/>
                </a:ext>
              </a:extLst>
            </p:cNvPr>
            <p:cNvSpPr txBox="1"/>
            <p:nvPr/>
          </p:nvSpPr>
          <p:spPr>
            <a:xfrm>
              <a:off x="1792114" y="4651744"/>
              <a:ext cx="3589020" cy="615553"/>
            </a:xfrm>
            <a:prstGeom prst="rect">
              <a:avLst/>
            </a:prstGeom>
            <a:noFill/>
          </p:spPr>
          <p:txBody>
            <a:bodyPr wrap="square" lIns="0" tIns="0" rIns="0" bIns="0" rtlCol="0">
              <a:spAutoFit/>
            </a:bodyPr>
            <a:lstStyle/>
            <a:p>
              <a:pPr algn="ctr"/>
              <a:r>
                <a:rPr lang="en-GB" sz="2000" dirty="0">
                  <a:solidFill>
                    <a:schemeClr val="bg1"/>
                  </a:solidFill>
                </a:rPr>
                <a:t>Contoso team users can build and use an app</a:t>
              </a:r>
            </a:p>
          </p:txBody>
        </p:sp>
        <p:cxnSp>
          <p:nvCxnSpPr>
            <p:cNvPr id="39" name="Straight Connector 38">
              <a:extLst>
                <a:ext uri="{FF2B5EF4-FFF2-40B4-BE49-F238E27FC236}">
                  <a16:creationId xmlns:a16="http://schemas.microsoft.com/office/drawing/2014/main" id="{FC5A613B-C9BD-49B8-B7C0-47CFDD552EE8}"/>
                </a:ext>
              </a:extLst>
            </p:cNvPr>
            <p:cNvCxnSpPr>
              <a:cxnSpLocks/>
              <a:endCxn id="10" idx="0"/>
            </p:cNvCxnSpPr>
            <p:nvPr/>
          </p:nvCxnSpPr>
          <p:spPr>
            <a:xfrm flipH="1">
              <a:off x="3561622" y="3529720"/>
              <a:ext cx="3970" cy="492413"/>
            </a:xfrm>
            <a:prstGeom prst="line">
              <a:avLst/>
            </a:prstGeom>
            <a:ln w="28575">
              <a:solidFill>
                <a:schemeClr val="bg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65F3E50-4470-4AEE-AFDB-365E18F713C2}"/>
                </a:ext>
              </a:extLst>
            </p:cNvPr>
            <p:cNvCxnSpPr>
              <a:cxnSpLocks/>
            </p:cNvCxnSpPr>
            <p:nvPr/>
          </p:nvCxnSpPr>
          <p:spPr>
            <a:xfrm>
              <a:off x="2813266" y="3817542"/>
              <a:ext cx="1489670" cy="2028"/>
            </a:xfrm>
            <a:prstGeom prst="bentConnector3">
              <a:avLst>
                <a:gd name="adj1" fmla="val 50000"/>
              </a:avLst>
            </a:prstGeom>
            <a:ln w="28575">
              <a:solidFill>
                <a:schemeClr val="bg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006E317-14F8-4D4B-8EF1-54EE72631E4C}"/>
                </a:ext>
              </a:extLst>
            </p:cNvPr>
            <p:cNvCxnSpPr>
              <a:cxnSpLocks/>
              <a:endCxn id="12" idx="0"/>
            </p:cNvCxnSpPr>
            <p:nvPr/>
          </p:nvCxnSpPr>
          <p:spPr>
            <a:xfrm flipH="1">
              <a:off x="4300116" y="3816132"/>
              <a:ext cx="2820" cy="201856"/>
            </a:xfrm>
            <a:prstGeom prst="line">
              <a:avLst/>
            </a:prstGeom>
            <a:ln w="28575">
              <a:solidFill>
                <a:schemeClr val="bg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32C6FE-BC13-4EC7-B985-5D2AD48B9222}"/>
                </a:ext>
              </a:extLst>
            </p:cNvPr>
            <p:cNvCxnSpPr>
              <a:cxnSpLocks/>
              <a:endCxn id="7" idx="0"/>
            </p:cNvCxnSpPr>
            <p:nvPr/>
          </p:nvCxnSpPr>
          <p:spPr>
            <a:xfrm flipH="1">
              <a:off x="2813266" y="3816132"/>
              <a:ext cx="7492" cy="209283"/>
            </a:xfrm>
            <a:prstGeom prst="line">
              <a:avLst/>
            </a:prstGeom>
            <a:ln w="28575">
              <a:solidFill>
                <a:schemeClr val="bg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76" name="Picture 75">
              <a:extLst>
                <a:ext uri="{FF2B5EF4-FFF2-40B4-BE49-F238E27FC236}">
                  <a16:creationId xmlns:a16="http://schemas.microsoft.com/office/drawing/2014/main" id="{FDA5EABF-FA85-4CEF-80B2-0FB6AF4C1858}"/>
                </a:ext>
              </a:extLst>
            </p:cNvPr>
            <p:cNvPicPr>
              <a:picLocks noChangeAspect="1"/>
            </p:cNvPicPr>
            <p:nvPr/>
          </p:nvPicPr>
          <p:blipFill>
            <a:blip r:embed="rId8"/>
            <a:stretch>
              <a:fillRect/>
            </a:stretch>
          </p:blipFill>
          <p:spPr>
            <a:xfrm>
              <a:off x="3033556" y="2453700"/>
              <a:ext cx="1056133" cy="1066800"/>
            </a:xfrm>
            <a:prstGeom prst="rect">
              <a:avLst/>
            </a:prstGeom>
            <a:effectLst>
              <a:outerShdw blurRad="50800" dist="38100" dir="2700000" algn="tl" rotWithShape="0">
                <a:prstClr val="black">
                  <a:alpha val="40000"/>
                </a:prstClr>
              </a:outerShdw>
            </a:effectLst>
          </p:spPr>
        </p:pic>
      </p:grpSp>
      <p:grpSp>
        <p:nvGrpSpPr>
          <p:cNvPr id="11" name="Group 10" descr="After the app is deployed and shared with users outside Contoso team can use the app and benefit from it. &#10;">
            <a:extLst>
              <a:ext uri="{FF2B5EF4-FFF2-40B4-BE49-F238E27FC236}">
                <a16:creationId xmlns:a16="http://schemas.microsoft.com/office/drawing/2014/main" id="{8AF4B9CD-5F68-49B8-A20E-E5D633E52A6A}"/>
              </a:ext>
            </a:extLst>
          </p:cNvPr>
          <p:cNvGrpSpPr/>
          <p:nvPr/>
        </p:nvGrpSpPr>
        <p:grpSpPr>
          <a:xfrm>
            <a:off x="6479112" y="1905469"/>
            <a:ext cx="3924602" cy="3393725"/>
            <a:chOff x="6479112" y="1905469"/>
            <a:chExt cx="3924602" cy="3393725"/>
          </a:xfrm>
        </p:grpSpPr>
        <p:sp>
          <p:nvSpPr>
            <p:cNvPr id="3" name="Rectangle 2">
              <a:extLst>
                <a:ext uri="{FF2B5EF4-FFF2-40B4-BE49-F238E27FC236}">
                  <a16:creationId xmlns:a16="http://schemas.microsoft.com/office/drawing/2014/main" id="{E125BC66-667A-4D2B-A7FB-2D74E1FB71B6}"/>
                </a:ext>
              </a:extLst>
            </p:cNvPr>
            <p:cNvSpPr/>
            <p:nvPr/>
          </p:nvSpPr>
          <p:spPr bwMode="auto">
            <a:xfrm>
              <a:off x="6479112" y="1905469"/>
              <a:ext cx="3924602" cy="3393725"/>
            </a:xfrm>
            <a:prstGeom prst="rect">
              <a:avLst/>
            </a:prstGeom>
            <a:solidFill>
              <a:srgbClr val="0069B8"/>
            </a:solidFill>
            <a:ln>
              <a:solidFill>
                <a:srgbClr val="6264A7"/>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1800">
                <a:solidFill>
                  <a:srgbClr val="FFFFFF"/>
                </a:soli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F817A2B2-539D-44F5-A19D-EE459340107F}"/>
                </a:ext>
              </a:extLst>
            </p:cNvPr>
            <p:cNvPicPr>
              <a:picLocks noChangeAspect="1"/>
            </p:cNvPicPr>
            <p:nvPr/>
          </p:nvPicPr>
          <p:blipFill>
            <a:blip r:embed="rId9"/>
            <a:stretch>
              <a:fillRect/>
            </a:stretch>
          </p:blipFill>
          <p:spPr>
            <a:xfrm>
              <a:off x="7914051" y="2454435"/>
              <a:ext cx="1054725" cy="1065378"/>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F57D2929-0C0B-46CA-B4D9-70F2D47E8160}"/>
                </a:ext>
              </a:extLst>
            </p:cNvPr>
            <p:cNvSpPr txBox="1"/>
            <p:nvPr/>
          </p:nvSpPr>
          <p:spPr>
            <a:xfrm>
              <a:off x="6543039" y="4026419"/>
              <a:ext cx="3779119" cy="1231106"/>
            </a:xfrm>
            <a:prstGeom prst="rect">
              <a:avLst/>
            </a:prstGeom>
            <a:noFill/>
          </p:spPr>
          <p:txBody>
            <a:bodyPr wrap="square" lIns="0" tIns="0" rIns="0" bIns="0" rtlCol="0">
              <a:spAutoFit/>
            </a:bodyPr>
            <a:lstStyle/>
            <a:p>
              <a:pPr algn="ctr"/>
              <a:r>
                <a:rPr lang="en-GB" sz="2000" dirty="0">
                  <a:solidFill>
                    <a:schemeClr val="bg1"/>
                  </a:solidFill>
                </a:rPr>
                <a:t>After the app is deployed and shared with users outside Contoso team can use the app and benefit from it. </a:t>
              </a:r>
            </a:p>
          </p:txBody>
        </p:sp>
      </p:grpSp>
      <p:sp>
        <p:nvSpPr>
          <p:cNvPr id="13" name="Footer Placeholder 2">
            <a:extLst>
              <a:ext uri="{FF2B5EF4-FFF2-40B4-BE49-F238E27FC236}">
                <a16:creationId xmlns:a16="http://schemas.microsoft.com/office/drawing/2014/main" id="{EA4897B0-6711-923A-77B1-D1CBA91B0021}"/>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2272920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D6D6-3B63-4C49-9078-9BBBB0D03508}"/>
              </a:ext>
            </a:extLst>
          </p:cNvPr>
          <p:cNvSpPr>
            <a:spLocks noGrp="1"/>
          </p:cNvSpPr>
          <p:nvPr>
            <p:ph type="title"/>
          </p:nvPr>
        </p:nvSpPr>
        <p:spPr>
          <a:xfrm>
            <a:off x="573832" y="519586"/>
            <a:ext cx="11277599" cy="594360"/>
          </a:xfrm>
        </p:spPr>
        <p:txBody>
          <a:bodyPr>
            <a:normAutofit fontScale="90000"/>
          </a:bodyPr>
          <a:lstStyle/>
          <a:p>
            <a:r>
              <a:rPr lang="en-GB" sz="4000" dirty="0">
                <a:solidFill>
                  <a:schemeClr val="tx2"/>
                </a:solidFill>
              </a:rPr>
              <a:t>Share apps with colleagues</a:t>
            </a:r>
            <a:br>
              <a:rPr lang="en-GB" b="1" i="0" dirty="0">
                <a:solidFill>
                  <a:schemeClr val="tx2"/>
                </a:solidFill>
                <a:effectLst/>
                <a:latin typeface="+mj-lt"/>
              </a:rPr>
            </a:br>
            <a:endParaRPr lang="en-GB" dirty="0">
              <a:solidFill>
                <a:schemeClr val="tx2"/>
              </a:solidFill>
              <a:latin typeface="+mj-lt"/>
            </a:endParaRPr>
          </a:p>
        </p:txBody>
      </p:sp>
      <p:sp>
        <p:nvSpPr>
          <p:cNvPr id="4" name="Content Placeholder 3">
            <a:extLst>
              <a:ext uri="{FF2B5EF4-FFF2-40B4-BE49-F238E27FC236}">
                <a16:creationId xmlns:a16="http://schemas.microsoft.com/office/drawing/2014/main" id="{CA7550F9-B025-4605-9C96-5CDB010EEDC3}"/>
              </a:ext>
            </a:extLst>
          </p:cNvPr>
          <p:cNvSpPr>
            <a:spLocks noGrp="1"/>
          </p:cNvSpPr>
          <p:nvPr>
            <p:ph idx="1"/>
          </p:nvPr>
        </p:nvSpPr>
        <p:spPr>
          <a:xfrm>
            <a:off x="617637" y="1629035"/>
            <a:ext cx="6042158" cy="4514047"/>
          </a:xfrm>
        </p:spPr>
        <p:txBody>
          <a:bodyPr/>
          <a:lstStyle/>
          <a:p>
            <a:r>
              <a:rPr lang="en-GB" dirty="0">
                <a:solidFill>
                  <a:schemeClr val="tx1"/>
                </a:solidFill>
              </a:rPr>
              <a:t>You can share apps with a </a:t>
            </a:r>
            <a:r>
              <a:rPr lang="en-GB" b="1" dirty="0">
                <a:solidFill>
                  <a:schemeClr val="tx1"/>
                </a:solidFill>
              </a:rPr>
              <a:t>security group</a:t>
            </a:r>
            <a:r>
              <a:rPr lang="en-GB" dirty="0">
                <a:solidFill>
                  <a:schemeClr val="tx1"/>
                </a:solidFill>
              </a:rPr>
              <a:t> or a </a:t>
            </a:r>
            <a:r>
              <a:rPr lang="en-GB" b="1" dirty="0">
                <a:solidFill>
                  <a:schemeClr val="tx1"/>
                </a:solidFill>
              </a:rPr>
              <a:t>security-enabled Microsoft 365 group</a:t>
            </a:r>
            <a:endParaRPr lang="en-GB" dirty="0">
              <a:solidFill>
                <a:schemeClr val="tx1"/>
              </a:solidFill>
            </a:endParaRPr>
          </a:p>
          <a:p>
            <a:endParaRPr lang="en-GB" dirty="0">
              <a:solidFill>
                <a:schemeClr val="tx1"/>
              </a:solidFill>
              <a:latin typeface="Segoe UI" panose="020B0502040204020203" pitchFamily="34" charset="0"/>
            </a:endParaRPr>
          </a:p>
          <a:p>
            <a:r>
              <a:rPr lang="en-GB" dirty="0">
                <a:solidFill>
                  <a:schemeClr val="tx1"/>
                </a:solidFill>
                <a:latin typeface="Segoe UI" panose="020B0502040204020203" pitchFamily="34" charset="0"/>
              </a:rPr>
              <a:t>You can share apps to a group with less than 10,000 members  </a:t>
            </a:r>
          </a:p>
          <a:p>
            <a:endParaRPr lang="en-GB" dirty="0">
              <a:solidFill>
                <a:schemeClr val="tx1"/>
              </a:solidFill>
              <a:latin typeface="Segoe UI" panose="020B0502040204020203" pitchFamily="34" charset="0"/>
            </a:endParaRPr>
          </a:p>
          <a:p>
            <a:r>
              <a:rPr lang="en-GB" dirty="0">
                <a:solidFill>
                  <a:schemeClr val="tx1"/>
                </a:solidFill>
                <a:latin typeface="Segoe UI" panose="020B0502040204020203" pitchFamily="34" charset="0"/>
              </a:rPr>
              <a:t>G</a:t>
            </a:r>
            <a:r>
              <a:rPr lang="en-GB" b="0" i="0" dirty="0">
                <a:solidFill>
                  <a:schemeClr val="tx1"/>
                </a:solidFill>
                <a:effectLst/>
                <a:latin typeface="Segoe UI" panose="020B0502040204020203" pitchFamily="34" charset="0"/>
              </a:rPr>
              <a:t>roup members can install and use your app</a:t>
            </a:r>
            <a:endParaRPr lang="en-GB" dirty="0">
              <a:solidFill>
                <a:schemeClr val="tx1"/>
              </a:solidFill>
            </a:endParaRPr>
          </a:p>
        </p:txBody>
      </p:sp>
      <p:pic>
        <p:nvPicPr>
          <p:cNvPr id="17" name="Picture 16" descr="Share with colleague dialog. Allows to select up to one security/m365 group and enable selected Power Apps for them">
            <a:extLst>
              <a:ext uri="{FF2B5EF4-FFF2-40B4-BE49-F238E27FC236}">
                <a16:creationId xmlns:a16="http://schemas.microsoft.com/office/drawing/2014/main" id="{A52ACFD1-C317-4AF7-9338-F685A3ECCC5F}"/>
              </a:ext>
            </a:extLst>
          </p:cNvPr>
          <p:cNvPicPr>
            <a:picLocks noChangeAspect="1"/>
          </p:cNvPicPr>
          <p:nvPr/>
        </p:nvPicPr>
        <p:blipFill>
          <a:blip r:embed="rId3"/>
          <a:stretch>
            <a:fillRect/>
          </a:stretch>
        </p:blipFill>
        <p:spPr>
          <a:xfrm>
            <a:off x="6949100" y="1696410"/>
            <a:ext cx="4379299" cy="4379299"/>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A3D92CB2-B74D-2596-8C01-DFD6CCFA8C0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328255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6D4D-1987-4ACC-BD47-D5A4960CEC54}"/>
              </a:ext>
            </a:extLst>
          </p:cNvPr>
          <p:cNvSpPr>
            <a:spLocks noGrp="1"/>
          </p:cNvSpPr>
          <p:nvPr>
            <p:ph type="title"/>
          </p:nvPr>
        </p:nvSpPr>
        <p:spPr>
          <a:xfrm>
            <a:off x="569167" y="501490"/>
            <a:ext cx="11277599" cy="594360"/>
          </a:xfrm>
        </p:spPr>
        <p:txBody>
          <a:bodyPr vert="horz" wrap="square" lIns="0" tIns="0" rIns="0" bIns="0" rtlCol="0" anchor="t">
            <a:normAutofit fontScale="90000"/>
          </a:bodyPr>
          <a:lstStyle/>
          <a:p>
            <a:r>
              <a:rPr lang="en-GB" sz="4000" dirty="0">
                <a:solidFill>
                  <a:schemeClr val="tx2"/>
                </a:solidFill>
                <a:latin typeface="+mj-lt"/>
                <a:ea typeface="+mn-ea"/>
                <a:cs typeface="Segoe UI" pitchFamily="34" charset="0"/>
              </a:rPr>
              <a:t>Share apps with colleagues – Table permissions</a:t>
            </a:r>
          </a:p>
        </p:txBody>
      </p:sp>
      <p:sp>
        <p:nvSpPr>
          <p:cNvPr id="4" name="Content Placeholder 3">
            <a:extLst>
              <a:ext uri="{FF2B5EF4-FFF2-40B4-BE49-F238E27FC236}">
                <a16:creationId xmlns:a16="http://schemas.microsoft.com/office/drawing/2014/main" id="{CD10C951-3F82-4C51-A61D-256DCC421831}"/>
              </a:ext>
            </a:extLst>
          </p:cNvPr>
          <p:cNvSpPr>
            <a:spLocks noGrp="1"/>
          </p:cNvSpPr>
          <p:nvPr>
            <p:ph idx="1"/>
          </p:nvPr>
        </p:nvSpPr>
        <p:spPr>
          <a:xfrm>
            <a:off x="656273" y="1568610"/>
            <a:ext cx="5632178" cy="4514047"/>
          </a:xfrm>
        </p:spPr>
        <p:txBody>
          <a:bodyPr/>
          <a:lstStyle/>
          <a:p>
            <a:pPr marL="0" indent="0">
              <a:buNone/>
            </a:pPr>
            <a:r>
              <a:rPr lang="en-GB" b="0" i="0" dirty="0">
                <a:solidFill>
                  <a:schemeClr val="tx1"/>
                </a:solidFill>
                <a:effectLst/>
                <a:latin typeface="Segoe UI" panose="020B0502040204020203" pitchFamily="34" charset="0"/>
              </a:rPr>
              <a:t>By default, Colleagues with access role has </a:t>
            </a:r>
            <a:r>
              <a:rPr lang="en-GB" b="1" i="0" dirty="0">
                <a:solidFill>
                  <a:schemeClr val="tx1"/>
                </a:solidFill>
                <a:effectLst/>
                <a:latin typeface="Segoe UI" panose="020B0502040204020203" pitchFamily="34" charset="0"/>
              </a:rPr>
              <a:t>No access </a:t>
            </a:r>
            <a:r>
              <a:rPr lang="en-GB" i="0" dirty="0">
                <a:solidFill>
                  <a:schemeClr val="tx1"/>
                </a:solidFill>
                <a:effectLst/>
                <a:latin typeface="Segoe UI" panose="020B0502040204020203" pitchFamily="34" charset="0"/>
              </a:rPr>
              <a:t>to your Dataverse for Teams tables</a:t>
            </a:r>
          </a:p>
          <a:p>
            <a:pPr marL="0" indent="0">
              <a:buNone/>
            </a:pPr>
            <a:endParaRPr lang="en-GB" dirty="0">
              <a:solidFill>
                <a:schemeClr val="tx1"/>
              </a:solidFill>
              <a:latin typeface="Segoe UI" panose="020B0502040204020203" pitchFamily="34" charset="0"/>
            </a:endParaRPr>
          </a:p>
          <a:p>
            <a:pPr marL="0" indent="0">
              <a:buNone/>
            </a:pPr>
            <a:r>
              <a:rPr lang="en-GB" dirty="0">
                <a:solidFill>
                  <a:schemeClr val="tx1"/>
                </a:solidFill>
                <a:latin typeface="Segoe UI" panose="020B0502040204020203" pitchFamily="34" charset="0"/>
              </a:rPr>
              <a:t>With </a:t>
            </a:r>
            <a:r>
              <a:rPr lang="en-GB" b="1" dirty="0">
                <a:solidFill>
                  <a:schemeClr val="tx1"/>
                </a:solidFill>
                <a:latin typeface="Segoe UI" panose="020B0502040204020203" pitchFamily="34" charset="0"/>
              </a:rPr>
              <a:t>Broad app distribution </a:t>
            </a:r>
            <a:r>
              <a:rPr lang="en-GB" dirty="0">
                <a:solidFill>
                  <a:schemeClr val="tx1"/>
                </a:solidFill>
                <a:latin typeface="Segoe UI" panose="020B0502040204020203" pitchFamily="34" charset="0"/>
              </a:rPr>
              <a:t>you can provide users outside your team permissions to access </a:t>
            </a:r>
            <a:r>
              <a:rPr lang="en-GB" b="0" i="0" dirty="0">
                <a:solidFill>
                  <a:schemeClr val="tx1"/>
                </a:solidFill>
                <a:effectLst/>
                <a:latin typeface="Segoe UI" panose="020B0502040204020203" pitchFamily="34" charset="0"/>
              </a:rPr>
              <a:t>the tables via your app</a:t>
            </a:r>
            <a:endParaRPr lang="en-GB" dirty="0">
              <a:solidFill>
                <a:schemeClr val="tx1"/>
              </a:solidFill>
              <a:latin typeface="Segoe UI" panose="020B0502040204020203" pitchFamily="34" charset="0"/>
            </a:endParaRPr>
          </a:p>
          <a:p>
            <a:pPr marL="0" indent="0">
              <a:buNone/>
            </a:pPr>
            <a:endParaRPr lang="en-GB" dirty="0">
              <a:solidFill>
                <a:schemeClr val="tx1"/>
              </a:solidFill>
            </a:endParaRPr>
          </a:p>
        </p:txBody>
      </p:sp>
      <p:pic>
        <p:nvPicPr>
          <p:cNvPr id="5" name="Picture 4" descr="When shared with colleagues, a new role for this group appears in Table Permissions dialog. By default, permissions are No Access">
            <a:extLst>
              <a:ext uri="{FF2B5EF4-FFF2-40B4-BE49-F238E27FC236}">
                <a16:creationId xmlns:a16="http://schemas.microsoft.com/office/drawing/2014/main" id="{4769B60C-558C-4B9F-A6EE-438398670DE0}"/>
              </a:ext>
            </a:extLst>
          </p:cNvPr>
          <p:cNvPicPr>
            <a:picLocks noChangeAspect="1"/>
          </p:cNvPicPr>
          <p:nvPr/>
        </p:nvPicPr>
        <p:blipFill>
          <a:blip r:embed="rId3"/>
          <a:stretch>
            <a:fillRect/>
          </a:stretch>
        </p:blipFill>
        <p:spPr>
          <a:xfrm>
            <a:off x="6288451" y="1606824"/>
            <a:ext cx="5632178" cy="3644351"/>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4A64EE47-C841-2727-E1B8-37053B08921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331696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6D4D-1987-4ACC-BD47-D5A4960CEC54}"/>
              </a:ext>
            </a:extLst>
          </p:cNvPr>
          <p:cNvSpPr>
            <a:spLocks noGrp="1"/>
          </p:cNvSpPr>
          <p:nvPr>
            <p:ph type="title"/>
          </p:nvPr>
        </p:nvSpPr>
        <p:spPr>
          <a:xfrm>
            <a:off x="578498" y="494522"/>
            <a:ext cx="11277599" cy="594360"/>
          </a:xfrm>
        </p:spPr>
        <p:txBody>
          <a:bodyPr>
            <a:normAutofit/>
          </a:bodyPr>
          <a:lstStyle/>
          <a:p>
            <a:r>
              <a:rPr lang="en-GB" sz="3600" dirty="0">
                <a:solidFill>
                  <a:schemeClr val="tx2"/>
                </a:solidFill>
                <a:latin typeface="+mj-lt"/>
                <a:ea typeface="+mn-ea"/>
                <a:cs typeface="Segoe UI" pitchFamily="34" charset="0"/>
              </a:rPr>
              <a:t>Built By Your Colleagues</a:t>
            </a:r>
          </a:p>
        </p:txBody>
      </p:sp>
      <p:sp>
        <p:nvSpPr>
          <p:cNvPr id="4" name="Content Placeholder 3">
            <a:extLst>
              <a:ext uri="{FF2B5EF4-FFF2-40B4-BE49-F238E27FC236}">
                <a16:creationId xmlns:a16="http://schemas.microsoft.com/office/drawing/2014/main" id="{CD10C951-3F82-4C51-A61D-256DCC421831}"/>
              </a:ext>
            </a:extLst>
          </p:cNvPr>
          <p:cNvSpPr>
            <a:spLocks noGrp="1"/>
          </p:cNvSpPr>
          <p:nvPr>
            <p:ph idx="1"/>
          </p:nvPr>
        </p:nvSpPr>
        <p:spPr>
          <a:xfrm>
            <a:off x="644080" y="1649382"/>
            <a:ext cx="5984760" cy="4514047"/>
          </a:xfrm>
        </p:spPr>
        <p:txBody>
          <a:bodyPr/>
          <a:lstStyle/>
          <a:p>
            <a:pPr marL="0" indent="0">
              <a:buNone/>
            </a:pPr>
            <a:r>
              <a:rPr lang="en-GB" dirty="0">
                <a:solidFill>
                  <a:schemeClr val="tx1"/>
                </a:solidFill>
                <a:latin typeface="Segoe UI" panose="020B0502040204020203" pitchFamily="34" charset="0"/>
              </a:rPr>
              <a:t>Team owners </a:t>
            </a:r>
            <a:r>
              <a:rPr lang="en-GB" b="0" i="0" dirty="0">
                <a:solidFill>
                  <a:schemeClr val="tx1"/>
                </a:solidFill>
                <a:effectLst/>
                <a:latin typeface="Segoe UI" panose="020B0502040204020203" pitchFamily="34" charset="0"/>
              </a:rPr>
              <a:t>can choose to share apps with other colleagues that don't belong to the development team</a:t>
            </a:r>
          </a:p>
          <a:p>
            <a:pPr marL="0" indent="0">
              <a:buNone/>
            </a:pPr>
            <a:endParaRPr lang="en-GB" dirty="0">
              <a:solidFill>
                <a:schemeClr val="tx1"/>
              </a:solidFill>
              <a:latin typeface="Segoe UI" panose="020B0502040204020203" pitchFamily="34" charset="0"/>
            </a:endParaRPr>
          </a:p>
          <a:p>
            <a:pPr marL="0" indent="0">
              <a:buNone/>
            </a:pPr>
            <a:r>
              <a:rPr lang="en-GB" dirty="0">
                <a:solidFill>
                  <a:schemeClr val="tx1"/>
                </a:solidFill>
                <a:latin typeface="Segoe UI" panose="020B0502040204020203" pitchFamily="34" charset="0"/>
              </a:rPr>
              <a:t>Apps appear in the “Built by your colleagues” category in Teams App store</a:t>
            </a:r>
          </a:p>
          <a:p>
            <a:pPr marL="0" indent="0">
              <a:buNone/>
            </a:pPr>
            <a:endParaRPr lang="en-GB" dirty="0">
              <a:solidFill>
                <a:schemeClr val="tx1"/>
              </a:solidFill>
              <a:latin typeface="Segoe UI" panose="020B0502040204020203" pitchFamily="34" charset="0"/>
            </a:endParaRPr>
          </a:p>
        </p:txBody>
      </p:sp>
      <p:pic>
        <p:nvPicPr>
          <p:cNvPr id="7" name="Picture 6" descr="Teams App store has Built by your colleagues category, where all the shared Power Apps are displayed">
            <a:extLst>
              <a:ext uri="{FF2B5EF4-FFF2-40B4-BE49-F238E27FC236}">
                <a16:creationId xmlns:a16="http://schemas.microsoft.com/office/drawing/2014/main" id="{8C0D363C-A125-4458-AC1C-30BB2FE46D8C}"/>
              </a:ext>
            </a:extLst>
          </p:cNvPr>
          <p:cNvPicPr>
            <a:picLocks noChangeAspect="1"/>
          </p:cNvPicPr>
          <p:nvPr/>
        </p:nvPicPr>
        <p:blipFill>
          <a:blip r:embed="rId3"/>
          <a:stretch>
            <a:fillRect/>
          </a:stretch>
        </p:blipFill>
        <p:spPr>
          <a:xfrm>
            <a:off x="6326037" y="1601614"/>
            <a:ext cx="5675914" cy="422568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A6907611-6DCB-CFB6-D028-284A88AA547E}"/>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369660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86739" y="438071"/>
            <a:ext cx="11018520" cy="1107996"/>
          </a:xfrm>
        </p:spPr>
        <p:txBody>
          <a:bodyPr/>
          <a:lstStyle/>
          <a:p>
            <a:r>
              <a:rPr lang="en-US" dirty="0">
                <a:solidFill>
                  <a:schemeClr val="tx1">
                    <a:lumMod val="85000"/>
                    <a:lumOff val="15000"/>
                  </a:schemeClr>
                </a:solidFill>
              </a:rPr>
              <a:t>Lab 2:</a:t>
            </a:r>
            <a:br>
              <a:rPr lang="en-US" dirty="0"/>
            </a:br>
            <a:r>
              <a:rPr lang="en-US" dirty="0"/>
              <a:t>Build advanced models and apps</a:t>
            </a: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dirty="0">
                <a:solidFill>
                  <a:srgbClr val="FFFFFF"/>
                </a:solidFill>
                <a:latin typeface="Segoe Semibold"/>
                <a:cs typeface="Segoe UI Semibold"/>
              </a:rPr>
              <a:t>Objectives</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pPr marL="0" indent="0">
              <a:buNone/>
            </a:pPr>
            <a:endParaRPr lang="en-US" sz="1050" b="1" dirty="0">
              <a:solidFill>
                <a:schemeClr val="tx1">
                  <a:lumMod val="85000"/>
                  <a:lumOff val="15000"/>
                </a:schemeClr>
              </a:solidFill>
            </a:endParaRPr>
          </a:p>
          <a:p>
            <a:pPr marL="457200" indent="-457200">
              <a:buAutoNum type="arabicPeriod"/>
            </a:pPr>
            <a:r>
              <a:rPr lang="en-US" sz="1600" dirty="0">
                <a:solidFill>
                  <a:schemeClr val="tx1">
                    <a:lumMod val="85000"/>
                    <a:lumOff val="15000"/>
                  </a:schemeClr>
                </a:solidFill>
                <a:cs typeface="+mn-cs"/>
              </a:rPr>
              <a:t>Create additional table(s) and tables’ relationships</a:t>
            </a:r>
          </a:p>
          <a:p>
            <a:pPr marL="457200" indent="-457200">
              <a:buAutoNum type="arabicPeriod"/>
            </a:pPr>
            <a:endParaRPr lang="en-US" sz="1600" dirty="0">
              <a:solidFill>
                <a:schemeClr val="tx1">
                  <a:lumMod val="85000"/>
                  <a:lumOff val="15000"/>
                </a:schemeClr>
              </a:solidFill>
              <a:cs typeface="+mn-cs"/>
            </a:endParaRPr>
          </a:p>
          <a:p>
            <a:pPr marL="457200" indent="-457200">
              <a:buAutoNum type="arabicPeriod"/>
            </a:pPr>
            <a:r>
              <a:rPr lang="en-US" sz="1600" dirty="0">
                <a:solidFill>
                  <a:schemeClr val="tx1">
                    <a:lumMod val="85000"/>
                    <a:lumOff val="15000"/>
                  </a:schemeClr>
                </a:solidFill>
                <a:cs typeface="+mn-cs"/>
              </a:rPr>
              <a:t>Set up table permissions</a:t>
            </a:r>
          </a:p>
          <a:p>
            <a:pPr marL="457200" indent="-457200">
              <a:buAutoNum type="arabicPeriod"/>
            </a:pPr>
            <a:endParaRPr lang="en-US" sz="1600" dirty="0">
              <a:solidFill>
                <a:schemeClr val="tx1">
                  <a:lumMod val="85000"/>
                  <a:lumOff val="15000"/>
                </a:schemeClr>
              </a:solidFill>
              <a:cs typeface="+mn-cs"/>
            </a:endParaRPr>
          </a:p>
          <a:p>
            <a:pPr marL="457200" indent="-457200">
              <a:buAutoNum type="arabicPeriod"/>
            </a:pPr>
            <a:r>
              <a:rPr lang="en-US" sz="1600" dirty="0">
                <a:solidFill>
                  <a:schemeClr val="tx1">
                    <a:lumMod val="85000"/>
                    <a:lumOff val="15000"/>
                  </a:schemeClr>
                </a:solidFill>
                <a:cs typeface="+mn-cs"/>
              </a:rPr>
              <a:t>Build Power App from scratch</a:t>
            </a:r>
          </a:p>
          <a:p>
            <a:pPr marL="457200" indent="-457200">
              <a:buAutoNum type="arabicPeriod"/>
            </a:pPr>
            <a:endParaRPr lang="en-US" sz="1600" dirty="0">
              <a:solidFill>
                <a:schemeClr val="tx1">
                  <a:lumMod val="85000"/>
                  <a:lumOff val="15000"/>
                </a:schemeClr>
              </a:solidFill>
              <a:cs typeface="+mn-cs"/>
            </a:endParaRPr>
          </a:p>
          <a:p>
            <a:pPr marL="457200" indent="-457200">
              <a:buAutoNum type="arabicPeriod"/>
            </a:pPr>
            <a:r>
              <a:rPr lang="en-US" sz="1600" dirty="0">
                <a:solidFill>
                  <a:schemeClr val="tx1">
                    <a:lumMod val="85000"/>
                    <a:lumOff val="15000"/>
                  </a:schemeClr>
                </a:solidFill>
                <a:cs typeface="+mn-cs"/>
              </a:rPr>
              <a:t>Publish app to other teams</a:t>
            </a:r>
          </a:p>
          <a:p>
            <a:pPr marL="457200" indent="-457200">
              <a:buFont typeface="Wingdings" panose="05000000000000000000" pitchFamily="2" charset="2"/>
              <a:buAutoNum type="arabicPeriod"/>
            </a:pPr>
            <a:endParaRPr lang="en-GB" sz="1600" dirty="0">
              <a:solidFill>
                <a:schemeClr val="tx1">
                  <a:lumMod val="85000"/>
                  <a:lumOff val="15000"/>
                </a:schemeClr>
              </a:solidFill>
              <a:cs typeface="+mn-cs"/>
            </a:endParaRPr>
          </a:p>
        </p:txBody>
      </p:sp>
      <p:sp>
        <p:nvSpPr>
          <p:cNvPr id="17" name="Footer Placeholder 4">
            <a:extLst>
              <a:ext uri="{FF2B5EF4-FFF2-40B4-BE49-F238E27FC236}">
                <a16:creationId xmlns:a16="http://schemas.microsoft.com/office/drawing/2014/main" id="{E243B2FB-C5E3-4E84-87ED-FB0A2A1A0F89}"/>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FA41A179-B4E7-42F5-FE64-EAD42FB08868}"/>
              </a:ext>
            </a:extLst>
          </p:cNvPr>
          <p:cNvGrpSpPr/>
          <p:nvPr/>
        </p:nvGrpSpPr>
        <p:grpSpPr>
          <a:xfrm>
            <a:off x="8581057" y="5358247"/>
            <a:ext cx="752324" cy="730462"/>
            <a:chOff x="571499" y="5538576"/>
            <a:chExt cx="752324" cy="730462"/>
          </a:xfrm>
        </p:grpSpPr>
        <p:sp>
          <p:nvSpPr>
            <p:cNvPr id="5" name="Oval 4">
              <a:extLst>
                <a:ext uri="{FF2B5EF4-FFF2-40B4-BE49-F238E27FC236}">
                  <a16:creationId xmlns:a16="http://schemas.microsoft.com/office/drawing/2014/main" id="{C9197A9B-E92D-84C9-4EE8-9E8A6A25E1CA}"/>
                </a:ext>
              </a:extLst>
            </p:cNvPr>
            <p:cNvSpPr/>
            <p:nvPr/>
          </p:nvSpPr>
          <p:spPr bwMode="auto">
            <a:xfrm>
              <a:off x="571499" y="5538576"/>
              <a:ext cx="752324" cy="730462"/>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F8A4F65A-96C9-5893-152F-E76209FA17FF}"/>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24177" y="5685059"/>
              <a:ext cx="446967" cy="446967"/>
            </a:xfrm>
            <a:prstGeom prst="rect">
              <a:avLst/>
            </a:prstGeom>
          </p:spPr>
        </p:pic>
      </p:grpSp>
      <p:sp>
        <p:nvSpPr>
          <p:cNvPr id="4" name="TextBox 3">
            <a:extLst>
              <a:ext uri="{FF2B5EF4-FFF2-40B4-BE49-F238E27FC236}">
                <a16:creationId xmlns:a16="http://schemas.microsoft.com/office/drawing/2014/main" id="{9472189F-036F-EF75-EE34-A80B40EA613E}"/>
              </a:ext>
            </a:extLst>
          </p:cNvPr>
          <p:cNvSpPr txBox="1"/>
          <p:nvPr/>
        </p:nvSpPr>
        <p:spPr>
          <a:xfrm>
            <a:off x="9367610" y="5307979"/>
            <a:ext cx="2470286" cy="830997"/>
          </a:xfrm>
          <a:prstGeom prst="rect">
            <a:avLst/>
          </a:prstGeom>
          <a:noFill/>
        </p:spPr>
        <p:txBody>
          <a:bodyPr wrap="square">
            <a:spAutoFit/>
          </a:bodyPr>
          <a:lstStyle/>
          <a:p>
            <a:r>
              <a:rPr lang="en-GB" sz="1600" b="1" spc="-60" dirty="0">
                <a:solidFill>
                  <a:schemeClr val="tx1">
                    <a:lumMod val="85000"/>
                    <a:lumOff val="15000"/>
                  </a:schemeClr>
                </a:solidFill>
                <a:latin typeface="+mj-lt"/>
              </a:rPr>
              <a:t>Never</a:t>
            </a:r>
            <a:r>
              <a:rPr lang="en-GB" sz="1600" spc="-60" dirty="0">
                <a:solidFill>
                  <a:schemeClr val="tx1">
                    <a:lumMod val="85000"/>
                    <a:lumOff val="15000"/>
                  </a:schemeClr>
                </a:solidFill>
                <a:latin typeface="+mj-lt"/>
              </a:rPr>
              <a:t> upload your organization data</a:t>
            </a:r>
            <a:br>
              <a:rPr lang="en-GB" sz="1600" spc="-60" dirty="0">
                <a:solidFill>
                  <a:schemeClr val="tx1">
                    <a:lumMod val="85000"/>
                    <a:lumOff val="15000"/>
                  </a:schemeClr>
                </a:solidFill>
                <a:latin typeface="+mj-lt"/>
              </a:rPr>
            </a:br>
            <a:r>
              <a:rPr lang="en-GB" sz="1600" spc="-60" dirty="0">
                <a:solidFill>
                  <a:schemeClr val="tx1">
                    <a:lumMod val="85000"/>
                    <a:lumOff val="15000"/>
                  </a:schemeClr>
                </a:solidFill>
                <a:latin typeface="+mj-lt"/>
              </a:rPr>
              <a:t>to the lab tenant.</a:t>
            </a:r>
            <a:endParaRPr lang="en-US" sz="1600" spc="-60" dirty="0">
              <a:solidFill>
                <a:schemeClr val="tx1">
                  <a:lumMod val="85000"/>
                  <a:lumOff val="15000"/>
                </a:schemeClr>
              </a:solidFill>
              <a:latin typeface="+mj-lt"/>
            </a:endParaRPr>
          </a:p>
        </p:txBody>
      </p:sp>
    </p:spTree>
    <p:custDataLst>
      <p:tags r:id="rId1"/>
    </p:custDataLst>
    <p:extLst>
      <p:ext uri="{BB962C8B-B14F-4D97-AF65-F5344CB8AC3E}">
        <p14:creationId xmlns:p14="http://schemas.microsoft.com/office/powerpoint/2010/main" val="372203854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621161" y="2975826"/>
            <a:ext cx="10135062" cy="830997"/>
          </a:xfrm>
        </p:spPr>
        <p:txBody>
          <a:bodyPr/>
          <a:lstStyle/>
          <a:p>
            <a:r>
              <a:rPr lang="en-US" sz="5400" dirty="0"/>
              <a:t>Appendix</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935040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dirty="0"/>
              <a:t>This module covers the following topics:</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3969658829"/>
              </p:ext>
            </p:extLst>
          </p:nvPr>
        </p:nvGraphicFramePr>
        <p:xfrm>
          <a:off x="571500" y="1752870"/>
          <a:ext cx="8188960" cy="451617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endParaRPr lang="en-US" sz="1400" b="0" dirty="0">
                        <a:solidFill>
                          <a:schemeClr val="tx1"/>
                        </a:solidFill>
                        <a:cs typeface="Segoe UI Semibold"/>
                      </a:endParaRPr>
                    </a:p>
                    <a:p>
                      <a:pPr defTabSz="914192">
                        <a:spcBef>
                          <a:spcPts val="100"/>
                        </a:spcBef>
                        <a:spcAft>
                          <a:spcPts val="200"/>
                        </a:spcAft>
                      </a:pPr>
                      <a:r>
                        <a:rPr lang="en-GB" sz="1600" b="0" dirty="0">
                          <a:solidFill>
                            <a:schemeClr val="tx1"/>
                          </a:solidFill>
                          <a:latin typeface="+mj-lt"/>
                          <a:cs typeface="Segoe UI Semibold"/>
                        </a:rPr>
                        <a:t>Overview of Power Apps in Microsoft Teams</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US" sz="1600" b="0" kern="1200" noProof="0" dirty="0">
                          <a:solidFill>
                            <a:schemeClr val="tx1"/>
                          </a:solidFill>
                          <a:latin typeface="+mj-lt"/>
                          <a:ea typeface="+mn-ea"/>
                          <a:cs typeface="Segoe UI Semibold"/>
                        </a:rPr>
                        <a:t>Pre-built app templates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a:rPr>
                        <a:t>Power Apps basics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214051"/>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lang="en-US" sz="1400" b="0" dirty="0">
                        <a:solidFill>
                          <a:schemeClr val="tx1"/>
                        </a:solidFill>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GB" sz="1600" b="0" dirty="0">
                          <a:solidFill>
                            <a:schemeClr val="tx1"/>
                          </a:solidFill>
                          <a:latin typeface="+mj-lt"/>
                          <a:cs typeface="Segoe UI Semibold"/>
                        </a:rPr>
                        <a:t>Broad app distribution</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691412"/>
                  </a:ext>
                </a:extLst>
              </a:tr>
              <a:tr h="90323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5</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endParaRPr lang="en-US" sz="1400" b="0" dirty="0">
                        <a:solidFill>
                          <a:schemeClr val="tx1"/>
                        </a:solidFill>
                        <a:cs typeface="Segoe UI Semibold"/>
                      </a:endParaRPr>
                    </a:p>
                    <a:p>
                      <a:pPr marL="0" marR="0" lvl="0" indent="0" algn="l" defTabSz="914192" rtl="0" eaLnBrk="1" fontAlgn="auto" latinLnBrk="0" hangingPunct="1">
                        <a:lnSpc>
                          <a:spcPct val="100000"/>
                        </a:lnSpc>
                        <a:spcBef>
                          <a:spcPts val="100"/>
                        </a:spcBef>
                        <a:spcAft>
                          <a:spcPts val="200"/>
                        </a:spcAft>
                        <a:buClrTx/>
                        <a:buSzTx/>
                        <a:buFontTx/>
                        <a:buNone/>
                        <a:tabLst/>
                        <a:defRPr/>
                      </a:pPr>
                      <a:r>
                        <a:rPr lang="en-GB" sz="1600" b="0" dirty="0">
                          <a:solidFill>
                            <a:schemeClr val="tx1"/>
                          </a:solidFill>
                          <a:latin typeface="+mj-lt"/>
                          <a:cs typeface="Segoe UI Semibold"/>
                        </a:rPr>
                        <a:t>Hands-on lab: Create an advanced Power App</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803174"/>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057878" y="265117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238B2AE-E431-4EA1-8BC4-5D6AC984F8EB}"/>
              </a:ext>
              <a:ext uri="{C183D7F6-B498-43B3-948B-1728B52AA6E4}">
                <adec:decorative xmlns:adec="http://schemas.microsoft.com/office/drawing/2017/decorative" val="1"/>
              </a:ext>
            </a:extLst>
          </p:cNvPr>
          <p:cNvCxnSpPr>
            <a:cxnSpLocks/>
          </p:cNvCxnSpPr>
          <p:nvPr/>
        </p:nvCxnSpPr>
        <p:spPr>
          <a:xfrm>
            <a:off x="8057878" y="355287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CE0622-5E4F-47AD-AF38-87A50324A092}"/>
              </a:ext>
              <a:ext uri="{C183D7F6-B498-43B3-948B-1728B52AA6E4}">
                <adec:decorative xmlns:adec="http://schemas.microsoft.com/office/drawing/2017/decorative" val="1"/>
              </a:ext>
            </a:extLst>
          </p:cNvPr>
          <p:cNvCxnSpPr>
            <a:cxnSpLocks/>
          </p:cNvCxnSpPr>
          <p:nvPr/>
        </p:nvCxnSpPr>
        <p:spPr>
          <a:xfrm>
            <a:off x="8057878" y="445965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89EBFA-EFA5-4BE1-BA44-BAE26F566D3E}"/>
              </a:ext>
              <a:ext uri="{C183D7F6-B498-43B3-948B-1728B52AA6E4}">
                <adec:decorative xmlns:adec="http://schemas.microsoft.com/office/drawing/2017/decorative" val="1"/>
              </a:ext>
            </a:extLst>
          </p:cNvPr>
          <p:cNvCxnSpPr>
            <a:cxnSpLocks/>
          </p:cNvCxnSpPr>
          <p:nvPr/>
        </p:nvCxnSpPr>
        <p:spPr>
          <a:xfrm>
            <a:off x="8057878" y="5364528"/>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Footer Placeholder 2">
            <a:extLst>
              <a:ext uri="{FF2B5EF4-FFF2-40B4-BE49-F238E27FC236}">
                <a16:creationId xmlns:a16="http://schemas.microsoft.com/office/drawing/2014/main" id="{ECD277A2-DA01-4024-A1E9-96359B541ED7}"/>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3" name="Title 1">
            <a:extLst>
              <a:ext uri="{FF2B5EF4-FFF2-40B4-BE49-F238E27FC236}">
                <a16:creationId xmlns:a16="http://schemas.microsoft.com/office/drawing/2014/main" id="{FC4EC648-5ADE-C015-767E-9F704ED15FD3}"/>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GB" dirty="0">
                <a:solidFill>
                  <a:schemeClr val="accent2"/>
                </a:solidFill>
                <a:cs typeface="Segoe UI"/>
              </a:rPr>
              <a:t>Module overview</a:t>
            </a:r>
          </a:p>
        </p:txBody>
      </p:sp>
    </p:spTree>
    <p:custDataLst>
      <p:tags r:id="rId1"/>
    </p:custDataLst>
    <p:extLst>
      <p:ext uri="{BB962C8B-B14F-4D97-AF65-F5344CB8AC3E}">
        <p14:creationId xmlns:p14="http://schemas.microsoft.com/office/powerpoint/2010/main" val="5389553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89A4-0A3F-4A6D-A4B3-0863A2D9E92C}"/>
              </a:ext>
            </a:extLst>
          </p:cNvPr>
          <p:cNvSpPr>
            <a:spLocks noGrp="1"/>
          </p:cNvSpPr>
          <p:nvPr>
            <p:ph type="title"/>
          </p:nvPr>
        </p:nvSpPr>
        <p:spPr>
          <a:xfrm>
            <a:off x="586740" y="493493"/>
            <a:ext cx="11018520" cy="553998"/>
          </a:xfrm>
        </p:spPr>
        <p:txBody>
          <a:bodyPr/>
          <a:lstStyle/>
          <a:p>
            <a:r>
              <a:rPr lang="en-GB">
                <a:cs typeface="Segoe UI"/>
              </a:rPr>
              <a:t>Formula Language – Locale settings</a:t>
            </a:r>
          </a:p>
        </p:txBody>
      </p:sp>
      <p:sp>
        <p:nvSpPr>
          <p:cNvPr id="4" name="TextBox 3">
            <a:extLst>
              <a:ext uri="{FF2B5EF4-FFF2-40B4-BE49-F238E27FC236}">
                <a16:creationId xmlns:a16="http://schemas.microsoft.com/office/drawing/2014/main" id="{49418E4A-34AE-47F8-B245-54C4E3CC4121}"/>
              </a:ext>
            </a:extLst>
          </p:cNvPr>
          <p:cNvSpPr txBox="1"/>
          <p:nvPr/>
        </p:nvSpPr>
        <p:spPr>
          <a:xfrm>
            <a:off x="866513" y="1402125"/>
            <a:ext cx="11018520" cy="1928220"/>
          </a:xfrm>
          <a:prstGeom prst="rect">
            <a:avLst/>
          </a:prstGeom>
          <a:noFill/>
        </p:spPr>
        <p:txBody>
          <a:bodyPr wrap="square" lIns="91440" tIns="45720" rIns="91440" bIns="45720" anchor="t">
            <a:spAutoFit/>
          </a:bodyPr>
          <a:lstStyle/>
          <a:p>
            <a:r>
              <a:rPr lang="en-GB" sz="2800" dirty="0"/>
              <a:t>Some separators and operators will shift based on the author’s locale settings:</a:t>
            </a:r>
            <a:endParaRPr lang="en-GB" sz="2800" b="1" dirty="0"/>
          </a:p>
          <a:p>
            <a:endParaRPr lang="en-GB" sz="2800" dirty="0"/>
          </a:p>
          <a:p>
            <a:endParaRPr lang="en-GB" dirty="0"/>
          </a:p>
          <a:p>
            <a:endParaRPr lang="en-GB" dirty="0"/>
          </a:p>
        </p:txBody>
      </p:sp>
      <p:graphicFrame>
        <p:nvGraphicFramePr>
          <p:cNvPr id="6" name="Table 5">
            <a:extLst>
              <a:ext uri="{FF2B5EF4-FFF2-40B4-BE49-F238E27FC236}">
                <a16:creationId xmlns:a16="http://schemas.microsoft.com/office/drawing/2014/main" id="{1B35BF5A-7EAE-4DB3-9B55-EE139D54D13A}"/>
              </a:ext>
            </a:extLst>
          </p:cNvPr>
          <p:cNvGraphicFramePr>
            <a:graphicFrameLocks noGrp="1"/>
          </p:cNvGraphicFramePr>
          <p:nvPr>
            <p:extLst>
              <p:ext uri="{D42A27DB-BD31-4B8C-83A1-F6EECF244321}">
                <p14:modId xmlns:p14="http://schemas.microsoft.com/office/powerpoint/2010/main" val="32048989"/>
              </p:ext>
            </p:extLst>
          </p:nvPr>
        </p:nvGraphicFramePr>
        <p:xfrm>
          <a:off x="1353630" y="2454367"/>
          <a:ext cx="10162694" cy="1548974"/>
        </p:xfrm>
        <a:graphic>
          <a:graphicData uri="http://schemas.openxmlformats.org/drawingml/2006/table">
            <a:tbl>
              <a:tblPr firstRow="1" bandRow="1">
                <a:tableStyleId>{21E4AEA4-8DFA-4A89-87EB-49C32662AFE0}</a:tableStyleId>
              </a:tblPr>
              <a:tblGrid>
                <a:gridCol w="2591588">
                  <a:extLst>
                    <a:ext uri="{9D8B030D-6E8A-4147-A177-3AD203B41FA5}">
                      <a16:colId xmlns:a16="http://schemas.microsoft.com/office/drawing/2014/main" val="3103913784"/>
                    </a:ext>
                  </a:extLst>
                </a:gridCol>
                <a:gridCol w="2356586">
                  <a:extLst>
                    <a:ext uri="{9D8B030D-6E8A-4147-A177-3AD203B41FA5}">
                      <a16:colId xmlns:a16="http://schemas.microsoft.com/office/drawing/2014/main" val="20000"/>
                    </a:ext>
                  </a:extLst>
                </a:gridCol>
                <a:gridCol w="2410311">
                  <a:extLst>
                    <a:ext uri="{9D8B030D-6E8A-4147-A177-3AD203B41FA5}">
                      <a16:colId xmlns:a16="http://schemas.microsoft.com/office/drawing/2014/main" val="20001"/>
                    </a:ext>
                  </a:extLst>
                </a:gridCol>
                <a:gridCol w="2804209">
                  <a:extLst>
                    <a:ext uri="{9D8B030D-6E8A-4147-A177-3AD203B41FA5}">
                      <a16:colId xmlns:a16="http://schemas.microsoft.com/office/drawing/2014/main" val="3271861738"/>
                    </a:ext>
                  </a:extLst>
                </a:gridCol>
              </a:tblGrid>
              <a:tr h="771434">
                <a:tc>
                  <a:txBody>
                    <a:bodyPr/>
                    <a:lstStyle/>
                    <a:p>
                      <a:pPr algn="l" fontAlgn="t"/>
                      <a:r>
                        <a:rPr lang="en-GB">
                          <a:effectLst/>
                        </a:rPr>
                        <a:t>Author's language decimal separator</a:t>
                      </a:r>
                    </a:p>
                  </a:txBody>
                  <a:tcPr/>
                </a:tc>
                <a:tc>
                  <a:txBody>
                    <a:bodyPr/>
                    <a:lstStyle/>
                    <a:p>
                      <a:pPr algn="l" fontAlgn="t"/>
                      <a:r>
                        <a:rPr lang="en-GB">
                          <a:effectLst/>
                        </a:rPr>
                        <a:t>Power Apps decimal separator</a:t>
                      </a:r>
                    </a:p>
                  </a:txBody>
                  <a:tcPr/>
                </a:tc>
                <a:tc>
                  <a:txBody>
                    <a:bodyPr/>
                    <a:lstStyle/>
                    <a:p>
                      <a:pPr algn="l" fontAlgn="t"/>
                      <a:r>
                        <a:rPr lang="en-GB">
                          <a:effectLst/>
                        </a:rPr>
                        <a:t>Power Apps list separator</a:t>
                      </a:r>
                    </a:p>
                  </a:txBody>
                  <a:tcPr/>
                </a:tc>
                <a:tc>
                  <a:txBody>
                    <a:bodyPr/>
                    <a:lstStyle/>
                    <a:p>
                      <a:pPr algn="l" fontAlgn="t"/>
                      <a:r>
                        <a:rPr lang="en-GB">
                          <a:effectLst/>
                        </a:rPr>
                        <a:t>Power Apps chaining operator</a:t>
                      </a:r>
                    </a:p>
                  </a:txBody>
                  <a:tcPr/>
                </a:tc>
                <a:extLst>
                  <a:ext uri="{0D108BD9-81ED-4DB2-BD59-A6C34878D82A}">
                    <a16:rowId xmlns:a16="http://schemas.microsoft.com/office/drawing/2014/main" val="10000"/>
                  </a:ext>
                </a:extLst>
              </a:tr>
              <a:tr h="388770">
                <a:tc>
                  <a:txBody>
                    <a:bodyPr/>
                    <a:lstStyle/>
                    <a:p>
                      <a:pPr algn="l" fontAlgn="t"/>
                      <a:r>
                        <a:rPr lang="en-GB" b="1">
                          <a:effectLst/>
                        </a:rPr>
                        <a:t>.</a:t>
                      </a:r>
                      <a:r>
                        <a:rPr lang="en-GB">
                          <a:effectLst/>
                        </a:rPr>
                        <a:t> (dot or period)</a:t>
                      </a:r>
                    </a:p>
                  </a:txBody>
                  <a:tcPr/>
                </a:tc>
                <a:tc>
                  <a:txBody>
                    <a:bodyPr/>
                    <a:lstStyle/>
                    <a:p>
                      <a:pPr algn="l" fontAlgn="t"/>
                      <a:r>
                        <a:rPr lang="en-GB" b="1">
                          <a:effectLst/>
                        </a:rPr>
                        <a:t>.</a:t>
                      </a:r>
                      <a:r>
                        <a:rPr lang="en-GB">
                          <a:effectLst/>
                        </a:rPr>
                        <a:t> (dot or period)</a:t>
                      </a:r>
                    </a:p>
                  </a:txBody>
                  <a:tcPr/>
                </a:tc>
                <a:tc>
                  <a:txBody>
                    <a:bodyPr/>
                    <a:lstStyle/>
                    <a:p>
                      <a:pPr algn="l" fontAlgn="t"/>
                      <a:r>
                        <a:rPr lang="en-GB" b="1">
                          <a:effectLst/>
                        </a:rPr>
                        <a:t>,</a:t>
                      </a:r>
                      <a:r>
                        <a:rPr lang="en-GB">
                          <a:effectLst/>
                        </a:rPr>
                        <a:t> (comma)</a:t>
                      </a:r>
                    </a:p>
                  </a:txBody>
                  <a:tcPr/>
                </a:tc>
                <a:tc>
                  <a:txBody>
                    <a:bodyPr/>
                    <a:lstStyle/>
                    <a:p>
                      <a:pPr algn="l" fontAlgn="t"/>
                      <a:r>
                        <a:rPr lang="en-GB" b="1">
                          <a:effectLst/>
                        </a:rPr>
                        <a:t>;</a:t>
                      </a:r>
                      <a:r>
                        <a:rPr lang="en-GB">
                          <a:effectLst/>
                        </a:rPr>
                        <a:t> (semi-colon)</a:t>
                      </a:r>
                    </a:p>
                  </a:txBody>
                  <a:tcPr/>
                </a:tc>
                <a:extLst>
                  <a:ext uri="{0D108BD9-81ED-4DB2-BD59-A6C34878D82A}">
                    <a16:rowId xmlns:a16="http://schemas.microsoft.com/office/drawing/2014/main" val="10001"/>
                  </a:ext>
                </a:extLst>
              </a:tr>
              <a:tr h="388770">
                <a:tc>
                  <a:txBody>
                    <a:bodyPr/>
                    <a:lstStyle/>
                    <a:p>
                      <a:pPr algn="l" fontAlgn="t"/>
                      <a:r>
                        <a:rPr lang="en-GB" b="1">
                          <a:effectLst/>
                        </a:rPr>
                        <a:t>,</a:t>
                      </a:r>
                      <a:r>
                        <a:rPr lang="en-GB">
                          <a:effectLst/>
                        </a:rPr>
                        <a:t> (comma)</a:t>
                      </a:r>
                    </a:p>
                  </a:txBody>
                  <a:tcPr/>
                </a:tc>
                <a:tc>
                  <a:txBody>
                    <a:bodyPr/>
                    <a:lstStyle/>
                    <a:p>
                      <a:pPr algn="l" fontAlgn="t"/>
                      <a:r>
                        <a:rPr lang="en-GB" b="1" dirty="0">
                          <a:effectLst/>
                        </a:rPr>
                        <a:t>,</a:t>
                      </a:r>
                      <a:r>
                        <a:rPr lang="en-GB" dirty="0">
                          <a:effectLst/>
                        </a:rPr>
                        <a:t> (comma)</a:t>
                      </a:r>
                    </a:p>
                  </a:txBody>
                  <a:tcPr/>
                </a:tc>
                <a:tc>
                  <a:txBody>
                    <a:bodyPr/>
                    <a:lstStyle/>
                    <a:p>
                      <a:pPr algn="l" fontAlgn="t"/>
                      <a:r>
                        <a:rPr lang="en-GB" b="1">
                          <a:effectLst/>
                        </a:rPr>
                        <a:t>;</a:t>
                      </a:r>
                      <a:r>
                        <a:rPr lang="en-GB">
                          <a:effectLst/>
                        </a:rPr>
                        <a:t> (semi-colon)</a:t>
                      </a:r>
                    </a:p>
                  </a:txBody>
                  <a:tcPr/>
                </a:tc>
                <a:tc>
                  <a:txBody>
                    <a:bodyPr/>
                    <a:lstStyle/>
                    <a:p>
                      <a:pPr algn="l" fontAlgn="t"/>
                      <a:r>
                        <a:rPr lang="en-GB" b="1" dirty="0">
                          <a:effectLst/>
                        </a:rPr>
                        <a:t>;;</a:t>
                      </a:r>
                      <a:r>
                        <a:rPr lang="en-GB" dirty="0">
                          <a:effectLst/>
                        </a:rPr>
                        <a:t> (double semi-colon)</a:t>
                      </a:r>
                    </a:p>
                  </a:txBody>
                  <a:tcPr/>
                </a:tc>
                <a:extLst>
                  <a:ext uri="{0D108BD9-81ED-4DB2-BD59-A6C34878D82A}">
                    <a16:rowId xmlns:a16="http://schemas.microsoft.com/office/drawing/2014/main" val="2614335406"/>
                  </a:ext>
                </a:extLst>
              </a:tr>
            </a:tbl>
          </a:graphicData>
        </a:graphic>
      </p:graphicFrame>
      <p:pic>
        <p:nvPicPr>
          <p:cNvPr id="5" name="Picture 4">
            <a:extLst>
              <a:ext uri="{FF2B5EF4-FFF2-40B4-BE49-F238E27FC236}">
                <a16:creationId xmlns:a16="http://schemas.microsoft.com/office/drawing/2014/main" id="{5590FB3F-47AE-4BF3-B1A7-165524A06793}"/>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1353630" y="4598921"/>
            <a:ext cx="10157049" cy="566031"/>
          </a:xfrm>
          <a:prstGeom prst="rect">
            <a:avLst/>
          </a:prstGeom>
          <a:ln>
            <a:solidFill>
              <a:schemeClr val="bg1"/>
            </a:solidFill>
          </a:ln>
        </p:spPr>
      </p:pic>
      <p:pic>
        <p:nvPicPr>
          <p:cNvPr id="3" name="Picture 2">
            <a:extLst>
              <a:ext uri="{FF2B5EF4-FFF2-40B4-BE49-F238E27FC236}">
                <a16:creationId xmlns:a16="http://schemas.microsoft.com/office/drawing/2014/main" id="{37AF0E53-AEA5-405E-83F1-4F6BE643C230}"/>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1353631" y="5696592"/>
            <a:ext cx="10157049" cy="566031"/>
          </a:xfrm>
          <a:prstGeom prst="rect">
            <a:avLst/>
          </a:prstGeom>
          <a:ln>
            <a:solidFill>
              <a:schemeClr val="bg1"/>
            </a:solidFill>
          </a:ln>
        </p:spPr>
      </p:pic>
      <p:sp>
        <p:nvSpPr>
          <p:cNvPr id="13" name="Rectangle 12">
            <a:extLst>
              <a:ext uri="{FF2B5EF4-FFF2-40B4-BE49-F238E27FC236}">
                <a16:creationId xmlns:a16="http://schemas.microsoft.com/office/drawing/2014/main" id="{408AD796-E32D-4D5C-AA53-C175CEB0DE06}"/>
              </a:ext>
              <a:ext uri="{C183D7F6-B498-43B3-948B-1728B52AA6E4}">
                <adec:decorative xmlns:adec="http://schemas.microsoft.com/office/drawing/2017/decorative" val="1"/>
              </a:ext>
            </a:extLst>
          </p:cNvPr>
          <p:cNvSpPr/>
          <p:nvPr/>
        </p:nvSpPr>
        <p:spPr bwMode="auto">
          <a:xfrm>
            <a:off x="4283397" y="5779730"/>
            <a:ext cx="7227283" cy="39091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F8DA5547-F45D-404E-8A89-F385B0DA6CF9}"/>
              </a:ext>
            </a:extLst>
          </p:cNvPr>
          <p:cNvSpPr txBox="1"/>
          <p:nvPr/>
        </p:nvSpPr>
        <p:spPr>
          <a:xfrm>
            <a:off x="866513" y="4067281"/>
            <a:ext cx="11018520" cy="1077218"/>
          </a:xfrm>
          <a:prstGeom prst="rect">
            <a:avLst/>
          </a:prstGeom>
          <a:noFill/>
        </p:spPr>
        <p:txBody>
          <a:bodyPr wrap="square" lIns="91440" tIns="45720" rIns="91440" bIns="45720" anchor="t">
            <a:spAutoFit/>
          </a:bodyPr>
          <a:lstStyle/>
          <a:p>
            <a:r>
              <a:rPr lang="en-GB" sz="2800" dirty="0"/>
              <a:t>For example, a formula in locale, where a dot is a decimal separator:</a:t>
            </a:r>
          </a:p>
          <a:p>
            <a:endParaRPr lang="en-GB" dirty="0"/>
          </a:p>
          <a:p>
            <a:endParaRPr lang="en-GB" dirty="0"/>
          </a:p>
        </p:txBody>
      </p:sp>
      <p:sp>
        <p:nvSpPr>
          <p:cNvPr id="11" name="TextBox 10">
            <a:extLst>
              <a:ext uri="{FF2B5EF4-FFF2-40B4-BE49-F238E27FC236}">
                <a16:creationId xmlns:a16="http://schemas.microsoft.com/office/drawing/2014/main" id="{83E58974-2361-4C3B-B093-220422C55B0C}"/>
              </a:ext>
            </a:extLst>
          </p:cNvPr>
          <p:cNvSpPr txBox="1"/>
          <p:nvPr/>
        </p:nvSpPr>
        <p:spPr>
          <a:xfrm>
            <a:off x="1630573" y="4760017"/>
            <a:ext cx="1013098" cy="307777"/>
          </a:xfrm>
          <a:prstGeom prst="rect">
            <a:avLst/>
          </a:prstGeom>
          <a:noFill/>
        </p:spPr>
        <p:txBody>
          <a:bodyPr wrap="none" lIns="0" tIns="0" rIns="0" bIns="0" rtlCol="0">
            <a:spAutoFit/>
          </a:bodyPr>
          <a:lstStyle/>
          <a:p>
            <a:pPr algn="l"/>
            <a:r>
              <a:rPr lang="en-US" sz="2000" err="1"/>
              <a:t>OnSelect</a:t>
            </a:r>
            <a:endParaRPr lang="en-GB" sz="2000" err="1"/>
          </a:p>
        </p:txBody>
      </p:sp>
      <p:sp>
        <p:nvSpPr>
          <p:cNvPr id="9" name="Text Box 5">
            <a:extLst>
              <a:ext uri="{FF2B5EF4-FFF2-40B4-BE49-F238E27FC236}">
                <a16:creationId xmlns:a16="http://schemas.microsoft.com/office/drawing/2014/main" id="{4BDB9973-184B-4F5F-BA69-BDA8861AAC33}"/>
              </a:ext>
            </a:extLst>
          </p:cNvPr>
          <p:cNvSpPr txBox="1"/>
          <p:nvPr/>
        </p:nvSpPr>
        <p:spPr>
          <a:xfrm>
            <a:off x="4283397" y="4689683"/>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Set</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err="1">
                <a:effectLst/>
                <a:latin typeface="Consolas" panose="020B0609020204030204" pitchFamily="49" charset="0"/>
                <a:ea typeface="Calibri" panose="020F0502020204030204" pitchFamily="34" charset="0"/>
                <a:cs typeface="Times New Roman" panose="02020603050405020304" pitchFamily="18" charset="0"/>
              </a:rPr>
              <a:t>gblVar</a:t>
            </a:r>
            <a:r>
              <a:rPr lang="en-GB" sz="20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a:t>
            </a:r>
            <a:r>
              <a:rPr lang="en-GB" sz="2000">
                <a:effectLst/>
                <a:latin typeface="Consolas" panose="020B0609020204030204" pitchFamily="49" charset="0"/>
                <a:ea typeface="Calibri" panose="020F0502020204030204" pitchFamily="34" charset="0"/>
                <a:cs typeface="Times New Roman" panose="02020603050405020304" pitchFamily="18" charset="0"/>
              </a:rPr>
              <a:t> 3</a:t>
            </a:r>
            <a:r>
              <a:rPr lang="en-GB" sz="20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a:t>
            </a:r>
            <a:r>
              <a:rPr lang="en-GB" sz="2000">
                <a:effectLst/>
                <a:latin typeface="Consolas" panose="020B0609020204030204" pitchFamily="49" charset="0"/>
                <a:ea typeface="Calibri" panose="020F0502020204030204" pitchFamily="34" charset="0"/>
                <a:cs typeface="Times New Roman" panose="02020603050405020304" pitchFamily="18" charset="0"/>
              </a:rPr>
              <a:t>1415)</a:t>
            </a:r>
            <a:r>
              <a:rPr lang="en-GB" sz="20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Navigate</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chemeClr val="tx1">
                    <a:lumMod val="50000"/>
                    <a:lumOff val="50000"/>
                  </a:schemeClr>
                </a:solidFill>
                <a:effectLst/>
                <a:latin typeface="Consolas" panose="020B0609020204030204" pitchFamily="49" charset="0"/>
                <a:ea typeface="Calibri" panose="020F0502020204030204" pitchFamily="34" charset="0"/>
                <a:cs typeface="Times New Roman" panose="02020603050405020304" pitchFamily="18" charset="0"/>
              </a:rPr>
              <a:t>'Details Screen'</a:t>
            </a:r>
            <a:r>
              <a:rPr lang="en-GB" sz="2000">
                <a:effectLst/>
                <a:latin typeface="Consolas" panose="020B0609020204030204" pitchFamily="49" charset="0"/>
                <a:ea typeface="Calibri" panose="020F0502020204030204" pitchFamily="34" charset="0"/>
                <a:cs typeface="Times New Roman" panose="02020603050405020304" pitchFamily="18" charset="0"/>
              </a:rPr>
              <a:t>)</a:t>
            </a:r>
            <a:br>
              <a:rPr lang="en-GB" sz="2000">
                <a:effectLst/>
                <a:latin typeface="Consolas" panose="020B0609020204030204" pitchFamily="49" charset="0"/>
                <a:ea typeface="Calibri" panose="020F0502020204030204" pitchFamily="34" charset="0"/>
                <a:cs typeface="Times New Roman" panose="02020603050405020304" pitchFamily="18" charset="0"/>
              </a:rPr>
            </a:b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AF7DD26A-5EB5-4C50-8C91-7D2B490A5809}"/>
              </a:ext>
            </a:extLst>
          </p:cNvPr>
          <p:cNvSpPr txBox="1"/>
          <p:nvPr/>
        </p:nvSpPr>
        <p:spPr>
          <a:xfrm>
            <a:off x="866513" y="5196177"/>
            <a:ext cx="11018520" cy="1077218"/>
          </a:xfrm>
          <a:prstGeom prst="rect">
            <a:avLst/>
          </a:prstGeom>
          <a:noFill/>
        </p:spPr>
        <p:txBody>
          <a:bodyPr wrap="square" lIns="91440" tIns="45720" rIns="91440" bIns="45720" anchor="t">
            <a:spAutoFit/>
          </a:bodyPr>
          <a:lstStyle/>
          <a:p>
            <a:r>
              <a:rPr lang="en-GB" sz="2800"/>
              <a:t>The same formula in locale, where a comma is a decimal separator:</a:t>
            </a:r>
          </a:p>
          <a:p>
            <a:endParaRPr lang="en-GB"/>
          </a:p>
          <a:p>
            <a:endParaRPr lang="en-GB"/>
          </a:p>
        </p:txBody>
      </p:sp>
      <p:sp>
        <p:nvSpPr>
          <p:cNvPr id="16" name="TextBox 15">
            <a:extLst>
              <a:ext uri="{FF2B5EF4-FFF2-40B4-BE49-F238E27FC236}">
                <a16:creationId xmlns:a16="http://schemas.microsoft.com/office/drawing/2014/main" id="{68D7C0FE-0E09-4E7C-B996-25FCC85EC7EE}"/>
              </a:ext>
            </a:extLst>
          </p:cNvPr>
          <p:cNvSpPr txBox="1"/>
          <p:nvPr/>
        </p:nvSpPr>
        <p:spPr>
          <a:xfrm>
            <a:off x="1630573" y="5864084"/>
            <a:ext cx="1013098" cy="307777"/>
          </a:xfrm>
          <a:prstGeom prst="rect">
            <a:avLst/>
          </a:prstGeom>
          <a:noFill/>
        </p:spPr>
        <p:txBody>
          <a:bodyPr wrap="none" lIns="0" tIns="0" rIns="0" bIns="0" rtlCol="0">
            <a:spAutoFit/>
          </a:bodyPr>
          <a:lstStyle/>
          <a:p>
            <a:pPr algn="l"/>
            <a:r>
              <a:rPr lang="en-US" sz="2000" err="1"/>
              <a:t>OnSelect</a:t>
            </a:r>
            <a:endParaRPr lang="en-GB" sz="2000" err="1"/>
          </a:p>
        </p:txBody>
      </p:sp>
      <p:sp>
        <p:nvSpPr>
          <p:cNvPr id="12" name="Text Box 5">
            <a:extLst>
              <a:ext uri="{FF2B5EF4-FFF2-40B4-BE49-F238E27FC236}">
                <a16:creationId xmlns:a16="http://schemas.microsoft.com/office/drawing/2014/main" id="{96EA13BF-F947-483F-B282-E18A7166D8E6}"/>
              </a:ext>
            </a:extLst>
          </p:cNvPr>
          <p:cNvSpPr txBox="1"/>
          <p:nvPr/>
        </p:nvSpPr>
        <p:spPr>
          <a:xfrm>
            <a:off x="4283397" y="5779731"/>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Set</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err="1">
                <a:effectLst/>
                <a:latin typeface="Consolas" panose="020B0609020204030204" pitchFamily="49" charset="0"/>
                <a:ea typeface="Calibri" panose="020F0502020204030204" pitchFamily="34" charset="0"/>
                <a:cs typeface="Times New Roman" panose="02020603050405020304" pitchFamily="18" charset="0"/>
              </a:rPr>
              <a:t>gblVar</a:t>
            </a:r>
            <a:r>
              <a:rPr lang="en-GB" sz="20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a:t>
            </a:r>
            <a:r>
              <a:rPr lang="en-GB" sz="2000">
                <a:effectLst/>
                <a:latin typeface="Consolas" panose="020B0609020204030204" pitchFamily="49" charset="0"/>
                <a:ea typeface="Calibri" panose="020F0502020204030204" pitchFamily="34" charset="0"/>
                <a:cs typeface="Times New Roman" panose="02020603050405020304" pitchFamily="18" charset="0"/>
              </a:rPr>
              <a:t> 3</a:t>
            </a:r>
            <a:r>
              <a:rPr lang="en-GB" sz="20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a:t>
            </a:r>
            <a:r>
              <a:rPr lang="en-GB" sz="2000">
                <a:effectLst/>
                <a:latin typeface="Consolas" panose="020B0609020204030204" pitchFamily="49" charset="0"/>
                <a:ea typeface="Calibri" panose="020F0502020204030204" pitchFamily="34" charset="0"/>
                <a:cs typeface="Times New Roman" panose="02020603050405020304" pitchFamily="18" charset="0"/>
              </a:rPr>
              <a:t>1415)</a:t>
            </a:r>
            <a:r>
              <a:rPr lang="en-GB" sz="20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Navigate</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a:solidFill>
                  <a:schemeClr val="tx1">
                    <a:lumMod val="50000"/>
                    <a:lumOff val="50000"/>
                  </a:schemeClr>
                </a:solidFill>
                <a:effectLst/>
                <a:latin typeface="Consolas" panose="020B0609020204030204" pitchFamily="49" charset="0"/>
                <a:ea typeface="Calibri" panose="020F0502020204030204" pitchFamily="34" charset="0"/>
                <a:cs typeface="Times New Roman" panose="02020603050405020304" pitchFamily="18" charset="0"/>
              </a:rPr>
              <a:t>'Details Screen'</a:t>
            </a:r>
            <a:r>
              <a:rPr lang="en-GB" sz="2000">
                <a:effectLst/>
                <a:latin typeface="Consolas" panose="020B0609020204030204" pitchFamily="49" charset="0"/>
                <a:ea typeface="Calibri" panose="020F0502020204030204" pitchFamily="34" charset="0"/>
                <a:cs typeface="Times New Roman" panose="02020603050405020304" pitchFamily="18" charset="0"/>
              </a:rPr>
              <a:t>)</a:t>
            </a:r>
            <a:br>
              <a:rPr lang="en-GB" sz="2000">
                <a:effectLst/>
                <a:latin typeface="Consolas" panose="020B0609020204030204" pitchFamily="49" charset="0"/>
                <a:ea typeface="Calibri" panose="020F0502020204030204" pitchFamily="34" charset="0"/>
                <a:cs typeface="Times New Roman" panose="02020603050405020304" pitchFamily="18" charset="0"/>
              </a:rPr>
            </a:b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7" name="Footer Placeholder 4">
            <a:extLst>
              <a:ext uri="{FF2B5EF4-FFF2-40B4-BE49-F238E27FC236}">
                <a16:creationId xmlns:a16="http://schemas.microsoft.com/office/drawing/2014/main" id="{657B9784-B018-9744-61F2-0C47EDB39287}"/>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23817424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F6CD-D420-435A-9784-087BCDEEFF36}"/>
              </a:ext>
            </a:extLst>
          </p:cNvPr>
          <p:cNvSpPr>
            <a:spLocks noGrp="1"/>
          </p:cNvSpPr>
          <p:nvPr>
            <p:ph type="title"/>
          </p:nvPr>
        </p:nvSpPr>
        <p:spPr>
          <a:xfrm>
            <a:off x="586740" y="485192"/>
            <a:ext cx="11018520" cy="553998"/>
          </a:xfrm>
        </p:spPr>
        <p:txBody>
          <a:bodyPr vert="horz" wrap="square" lIns="0" tIns="0" rIns="0" bIns="0" rtlCol="0" anchor="t">
            <a:normAutofit/>
          </a:bodyPr>
          <a:lstStyle/>
          <a:p>
            <a:r>
              <a:rPr lang="en-US" b="0" kern="1200" cap="none" spc="-50" baseline="0" dirty="0">
                <a:ln w="3175">
                  <a:noFill/>
                </a:ln>
                <a:solidFill>
                  <a:schemeClr val="tx2"/>
                </a:solidFill>
                <a:effectLst/>
                <a:latin typeface="+mj-lt"/>
                <a:ea typeface="+mn-ea"/>
                <a:cs typeface="Segoe UI" pitchFamily="34" charset="0"/>
              </a:rPr>
              <a:t>Employee Ideas</a:t>
            </a:r>
          </a:p>
        </p:txBody>
      </p:sp>
      <p:sp>
        <p:nvSpPr>
          <p:cNvPr id="4" name="TextBox 3">
            <a:extLst>
              <a:ext uri="{FF2B5EF4-FFF2-40B4-BE49-F238E27FC236}">
                <a16:creationId xmlns:a16="http://schemas.microsoft.com/office/drawing/2014/main" id="{4FAEB9B6-394C-49FC-827E-09EC32D42F6C}"/>
              </a:ext>
            </a:extLst>
          </p:cNvPr>
          <p:cNvSpPr txBox="1"/>
          <p:nvPr/>
        </p:nvSpPr>
        <p:spPr>
          <a:xfrm>
            <a:off x="683071" y="1653013"/>
            <a:ext cx="5465284" cy="3686137"/>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932742">
              <a:spcBef>
                <a:spcPct val="20000"/>
              </a:spcBef>
              <a:buSzPct val="90000"/>
            </a:pPr>
            <a:r>
              <a:rPr lang="en-US" sz="2400" dirty="0"/>
              <a:t>Enables team members to quickly generate and organize ideas</a:t>
            </a:r>
            <a:endParaRPr lang="en-US" sz="2400" dirty="0">
              <a:cs typeface="Segoe UI"/>
            </a:endParaRPr>
          </a:p>
          <a:p>
            <a:pPr defTabSz="932742">
              <a:spcBef>
                <a:spcPct val="20000"/>
              </a:spcBef>
              <a:buSzPct val="90000"/>
              <a:buFont typeface="Wingdings" panose="05000000000000000000" pitchFamily="2" charset="2"/>
              <a:buChar char=""/>
            </a:pPr>
            <a:endParaRPr lang="en-US" sz="2400" dirty="0">
              <a:cs typeface="Segoe UI"/>
            </a:endParaRPr>
          </a:p>
          <a:p>
            <a:pPr defTabSz="932742">
              <a:spcBef>
                <a:spcPct val="20000"/>
              </a:spcBef>
              <a:buSzPct val="90000"/>
            </a:pPr>
            <a:r>
              <a:rPr lang="en-US" sz="2400" dirty="0"/>
              <a:t>Easily review, manage, and act upon team's ideas</a:t>
            </a:r>
            <a:endParaRPr lang="en-US" sz="2400" dirty="0">
              <a:cs typeface="Segoe UI"/>
            </a:endParaRPr>
          </a:p>
          <a:p>
            <a:pPr defTabSz="932742">
              <a:spcBef>
                <a:spcPct val="20000"/>
              </a:spcBef>
              <a:buSzPct val="90000"/>
              <a:buFont typeface="Wingdings" panose="05000000000000000000" pitchFamily="2" charset="2"/>
              <a:buChar char=""/>
            </a:pPr>
            <a:endParaRPr lang="en-US" sz="2400" dirty="0">
              <a:cs typeface="Segoe UI"/>
            </a:endParaRPr>
          </a:p>
          <a:p>
            <a:pPr defTabSz="932742">
              <a:spcBef>
                <a:spcPct val="20000"/>
              </a:spcBef>
              <a:buSzPct val="90000"/>
            </a:pPr>
            <a:r>
              <a:rPr lang="en-US" sz="2400" dirty="0"/>
              <a:t>Help managers to improve workplace  with employees' ideas</a:t>
            </a:r>
            <a:endParaRPr lang="en-US" sz="2400" dirty="0">
              <a:cs typeface="Segoe UI"/>
            </a:endParaRPr>
          </a:p>
        </p:txBody>
      </p:sp>
      <p:pic>
        <p:nvPicPr>
          <p:cNvPr id="2050" name="Picture 2" descr="Screenshot">
            <a:extLst>
              <a:ext uri="{FF2B5EF4-FFF2-40B4-BE49-F238E27FC236}">
                <a16:creationId xmlns:a16="http://schemas.microsoft.com/office/drawing/2014/main" id="{9E974AF4-4BDB-4479-B777-132CB4C89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961" y="1775322"/>
            <a:ext cx="6118258" cy="3441520"/>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16472518-F7FF-FCFF-2C54-1E8C7BD77B4D}"/>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31412993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0974-33CC-42BF-B4A2-37F5E28CE21F}"/>
              </a:ext>
            </a:extLst>
          </p:cNvPr>
          <p:cNvSpPr>
            <a:spLocks noGrp="1"/>
          </p:cNvSpPr>
          <p:nvPr>
            <p:ph type="title"/>
          </p:nvPr>
        </p:nvSpPr>
        <p:spPr>
          <a:xfrm>
            <a:off x="574268" y="498102"/>
            <a:ext cx="11018520" cy="553998"/>
          </a:xfrm>
        </p:spPr>
        <p:txBody>
          <a:bodyPr/>
          <a:lstStyle/>
          <a:p>
            <a:r>
              <a:rPr lang="en-GB">
                <a:solidFill>
                  <a:schemeClr val="tx2"/>
                </a:solidFill>
                <a:latin typeface="+mj-lt"/>
                <a:cs typeface="Segoe UI"/>
              </a:rPr>
              <a:t>Inspection</a:t>
            </a:r>
            <a:endParaRPr lang="en-GB">
              <a:solidFill>
                <a:schemeClr val="tx2"/>
              </a:solidFill>
              <a:latin typeface="+mj-lt"/>
            </a:endParaRPr>
          </a:p>
        </p:txBody>
      </p:sp>
      <p:sp>
        <p:nvSpPr>
          <p:cNvPr id="3" name="Content Placeholder 2">
            <a:extLst>
              <a:ext uri="{FF2B5EF4-FFF2-40B4-BE49-F238E27FC236}">
                <a16:creationId xmlns:a16="http://schemas.microsoft.com/office/drawing/2014/main" id="{A59EF70F-68FF-4131-A038-F67008CD1682}"/>
              </a:ext>
            </a:extLst>
          </p:cNvPr>
          <p:cNvSpPr>
            <a:spLocks noGrp="1"/>
          </p:cNvSpPr>
          <p:nvPr>
            <p:ph sz="quarter" idx="12"/>
          </p:nvPr>
        </p:nvSpPr>
        <p:spPr>
          <a:xfrm>
            <a:off x="645412" y="1679174"/>
            <a:ext cx="5164837" cy="3397853"/>
          </a:xfrm>
        </p:spPr>
        <p:txBody>
          <a:bodyPr/>
          <a:lstStyle/>
          <a:p>
            <a:pPr marL="0" indent="0">
              <a:buNone/>
            </a:pPr>
            <a:r>
              <a:rPr lang="en-GB" sz="2400">
                <a:solidFill>
                  <a:schemeClr val="tx1"/>
                </a:solidFill>
                <a:latin typeface="Segoe UI (Body)"/>
              </a:rPr>
              <a:t>Create customized checklist style inspections for area and assets </a:t>
            </a:r>
          </a:p>
          <a:p>
            <a:endParaRPr lang="en-GB" sz="2400">
              <a:solidFill>
                <a:schemeClr val="tx1"/>
              </a:solidFill>
              <a:latin typeface="Segoe UI (Body)"/>
            </a:endParaRPr>
          </a:p>
          <a:p>
            <a:pPr marL="0" indent="0">
              <a:buNone/>
            </a:pPr>
            <a:r>
              <a:rPr lang="en-GB" sz="2400">
                <a:solidFill>
                  <a:schemeClr val="tx1"/>
                </a:solidFill>
                <a:latin typeface="Segoe UI (Body)"/>
              </a:rPr>
              <a:t>A</a:t>
            </a:r>
            <a:r>
              <a:rPr lang="en-GB" sz="2400" b="0" i="0">
                <a:solidFill>
                  <a:schemeClr val="tx1"/>
                </a:solidFill>
                <a:effectLst/>
                <a:latin typeface="Segoe UI (Body)"/>
              </a:rPr>
              <a:t>bility to take notes and pictures</a:t>
            </a:r>
          </a:p>
          <a:p>
            <a:endParaRPr lang="en-GB" sz="2400">
              <a:solidFill>
                <a:schemeClr val="tx1"/>
              </a:solidFill>
              <a:latin typeface="Segoe UI (Body)"/>
            </a:endParaRPr>
          </a:p>
          <a:p>
            <a:pPr marL="0" indent="0">
              <a:buNone/>
            </a:pPr>
            <a:r>
              <a:rPr lang="en-GB" sz="2400" b="0" i="0">
                <a:solidFill>
                  <a:schemeClr val="tx1"/>
                </a:solidFill>
                <a:effectLst/>
                <a:latin typeface="Segoe UI (Body)"/>
              </a:rPr>
              <a:t>Issues identified can have tasks created right from the app</a:t>
            </a:r>
          </a:p>
          <a:p>
            <a:pPr marL="0" indent="0">
              <a:buNone/>
            </a:pPr>
            <a:endParaRPr lang="en-GB">
              <a:solidFill>
                <a:schemeClr val="tx1"/>
              </a:solidFill>
            </a:endParaRPr>
          </a:p>
        </p:txBody>
      </p:sp>
      <p:pic>
        <p:nvPicPr>
          <p:cNvPr id="4" name="Picture 3" descr="Screenshot">
            <a:extLst>
              <a:ext uri="{FF2B5EF4-FFF2-40B4-BE49-F238E27FC236}">
                <a16:creationId xmlns:a16="http://schemas.microsoft.com/office/drawing/2014/main" id="{70D5D04C-C3F2-4F5E-A5B7-93E89AD25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181" y="1807334"/>
            <a:ext cx="6118258" cy="3441520"/>
          </a:xfrm>
          <a:prstGeom prst="rect">
            <a:avLst/>
          </a:prstGeom>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E3DBFA5-725F-46DB-1DD7-F683C97B79D2}"/>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38324942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ABF7-F33B-4FE1-AE33-4681D3903656}"/>
              </a:ext>
            </a:extLst>
          </p:cNvPr>
          <p:cNvSpPr>
            <a:spLocks noGrp="1"/>
          </p:cNvSpPr>
          <p:nvPr>
            <p:ph type="title"/>
          </p:nvPr>
        </p:nvSpPr>
        <p:spPr>
          <a:xfrm>
            <a:off x="574268" y="493437"/>
            <a:ext cx="11018520" cy="553998"/>
          </a:xfrm>
        </p:spPr>
        <p:txBody>
          <a:bodyPr/>
          <a:lstStyle/>
          <a:p>
            <a:r>
              <a:rPr lang="en-GB" dirty="0">
                <a:solidFill>
                  <a:schemeClr val="tx2"/>
                </a:solidFill>
                <a:latin typeface="+mj-lt"/>
                <a:cs typeface="Segoe UI"/>
              </a:rPr>
              <a:t>Issue reporting </a:t>
            </a:r>
            <a:endParaRPr lang="en-GB" dirty="0">
              <a:solidFill>
                <a:schemeClr val="tx2"/>
              </a:solidFill>
              <a:latin typeface="+mj-lt"/>
            </a:endParaRPr>
          </a:p>
        </p:txBody>
      </p:sp>
      <p:sp>
        <p:nvSpPr>
          <p:cNvPr id="3" name="Content Placeholder 2">
            <a:extLst>
              <a:ext uri="{FF2B5EF4-FFF2-40B4-BE49-F238E27FC236}">
                <a16:creationId xmlns:a16="http://schemas.microsoft.com/office/drawing/2014/main" id="{429B75D9-F70E-472B-8E8B-66960143352F}"/>
              </a:ext>
            </a:extLst>
          </p:cNvPr>
          <p:cNvSpPr>
            <a:spLocks noGrp="1"/>
          </p:cNvSpPr>
          <p:nvPr>
            <p:ph sz="quarter" idx="12"/>
          </p:nvPr>
        </p:nvSpPr>
        <p:spPr>
          <a:xfrm>
            <a:off x="667573" y="1859513"/>
            <a:ext cx="4586316" cy="2363724"/>
          </a:xfrm>
        </p:spPr>
        <p:txBody>
          <a:bodyPr/>
          <a:lstStyle/>
          <a:p>
            <a:pPr marL="0" indent="0">
              <a:buNone/>
            </a:pPr>
            <a:r>
              <a:rPr lang="en-GB" sz="2400" b="0" i="0" dirty="0">
                <a:solidFill>
                  <a:schemeClr val="tx1"/>
                </a:solidFill>
                <a:effectLst/>
                <a:latin typeface="Segoe UI" panose="020B0502040204020203" pitchFamily="34" charset="0"/>
              </a:rPr>
              <a:t>Empower the front-line worker to report issues</a:t>
            </a:r>
          </a:p>
          <a:p>
            <a:pPr marL="0" indent="0">
              <a:buNone/>
            </a:pPr>
            <a:endParaRPr lang="en-GB" sz="2400" dirty="0">
              <a:solidFill>
                <a:schemeClr val="tx1"/>
              </a:solidFill>
              <a:latin typeface="Segoe UI" panose="020B0502040204020203" pitchFamily="34" charset="0"/>
            </a:endParaRPr>
          </a:p>
          <a:p>
            <a:pPr marL="0" indent="0">
              <a:buNone/>
            </a:pPr>
            <a:r>
              <a:rPr lang="en-GB" sz="2400" b="0" i="0" dirty="0">
                <a:solidFill>
                  <a:schemeClr val="tx1"/>
                </a:solidFill>
                <a:effectLst/>
                <a:latin typeface="Segoe UI" panose="020B0502040204020203" pitchFamily="34" charset="0"/>
              </a:rPr>
              <a:t>Easily collect issues submitted in Planner for effective case management within Teams </a:t>
            </a:r>
          </a:p>
        </p:txBody>
      </p:sp>
      <p:pic>
        <p:nvPicPr>
          <p:cNvPr id="5" name="Picture 2" descr="Screenshot">
            <a:extLst>
              <a:ext uri="{FF2B5EF4-FFF2-40B4-BE49-F238E27FC236}">
                <a16:creationId xmlns:a16="http://schemas.microsoft.com/office/drawing/2014/main" id="{D5CCD01A-5CD2-40E5-9E1D-FF68820DD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511" y="1962150"/>
            <a:ext cx="6071589" cy="3415269"/>
          </a:xfrm>
          <a:prstGeom prst="rect">
            <a:avLst/>
          </a:prstGeom>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Footer Placeholder 4">
            <a:extLst>
              <a:ext uri="{FF2B5EF4-FFF2-40B4-BE49-F238E27FC236}">
                <a16:creationId xmlns:a16="http://schemas.microsoft.com/office/drawing/2014/main" id="{A7862C4F-9A34-AEAF-B8DF-8CC074D5DFE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39720434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ABF7-F33B-4FE1-AE33-4681D3903656}"/>
              </a:ext>
            </a:extLst>
          </p:cNvPr>
          <p:cNvSpPr>
            <a:spLocks noGrp="1"/>
          </p:cNvSpPr>
          <p:nvPr>
            <p:ph type="title"/>
          </p:nvPr>
        </p:nvSpPr>
        <p:spPr/>
        <p:txBody>
          <a:bodyPr/>
          <a:lstStyle/>
          <a:p>
            <a:r>
              <a:rPr lang="en-GB">
                <a:solidFill>
                  <a:schemeClr val="tx2"/>
                </a:solidFill>
                <a:latin typeface="+mj-lt"/>
                <a:cs typeface="Segoe UI"/>
              </a:rPr>
              <a:t>Bulletins</a:t>
            </a:r>
            <a:endParaRPr lang="en-GB">
              <a:solidFill>
                <a:schemeClr val="tx2"/>
              </a:solidFill>
              <a:latin typeface="+mj-lt"/>
            </a:endParaRPr>
          </a:p>
        </p:txBody>
      </p:sp>
      <p:sp>
        <p:nvSpPr>
          <p:cNvPr id="3" name="Content Placeholder 2">
            <a:extLst>
              <a:ext uri="{FF2B5EF4-FFF2-40B4-BE49-F238E27FC236}">
                <a16:creationId xmlns:a16="http://schemas.microsoft.com/office/drawing/2014/main" id="{429B75D9-F70E-472B-8E8B-66960143352F}"/>
              </a:ext>
            </a:extLst>
          </p:cNvPr>
          <p:cNvSpPr>
            <a:spLocks noGrp="1"/>
          </p:cNvSpPr>
          <p:nvPr>
            <p:ph sz="quarter" idx="12"/>
          </p:nvPr>
        </p:nvSpPr>
        <p:spPr>
          <a:xfrm>
            <a:off x="639582" y="1583439"/>
            <a:ext cx="4586316" cy="4875181"/>
          </a:xfrm>
        </p:spPr>
        <p:txBody>
          <a:bodyPr/>
          <a:lstStyle/>
          <a:p>
            <a:pPr marL="0" indent="0">
              <a:buNone/>
            </a:pPr>
            <a:r>
              <a:rPr lang="en-GB" sz="2400" b="0" i="0" dirty="0">
                <a:solidFill>
                  <a:schemeClr val="tx1"/>
                </a:solidFill>
                <a:effectLst/>
                <a:latin typeface="Segoe UI" panose="020B0502040204020203" pitchFamily="34" charset="0"/>
              </a:rPr>
              <a:t>Manage company or departmental communications in Teams</a:t>
            </a:r>
          </a:p>
          <a:p>
            <a:pPr marL="0" indent="0">
              <a:buNone/>
            </a:pPr>
            <a:endParaRPr lang="en-GB" sz="2400" dirty="0">
              <a:solidFill>
                <a:schemeClr val="tx1"/>
              </a:solidFill>
              <a:latin typeface="Segoe UI" panose="020B0502040204020203" pitchFamily="34" charset="0"/>
            </a:endParaRPr>
          </a:p>
          <a:p>
            <a:pPr marL="0" indent="0">
              <a:buNone/>
            </a:pPr>
            <a:r>
              <a:rPr lang="en-GB" sz="2400" b="0" i="0" dirty="0">
                <a:solidFill>
                  <a:schemeClr val="tx1"/>
                </a:solidFill>
                <a:effectLst/>
                <a:latin typeface="Segoe UI" panose="020B0502040204020203" pitchFamily="34" charset="0"/>
              </a:rPr>
              <a:t>Notify employees of most critical information via 1:1 bot messages</a:t>
            </a:r>
          </a:p>
          <a:p>
            <a:pPr marL="0" indent="0">
              <a:buNone/>
            </a:pPr>
            <a:endParaRPr lang="en-GB" sz="2400" dirty="0">
              <a:solidFill>
                <a:schemeClr val="tx1"/>
              </a:solidFill>
              <a:latin typeface="Segoe UI" panose="020B0502040204020203" pitchFamily="34" charset="0"/>
            </a:endParaRPr>
          </a:p>
          <a:p>
            <a:pPr marL="0" indent="0">
              <a:buNone/>
            </a:pPr>
            <a:r>
              <a:rPr lang="en-GB" sz="2400" b="0" i="0" dirty="0">
                <a:solidFill>
                  <a:schemeClr val="tx1"/>
                </a:solidFill>
                <a:effectLst/>
                <a:latin typeface="Segoe UI" panose="020B0502040204020203" pitchFamily="34" charset="0"/>
              </a:rPr>
              <a:t>Get information on communication open rates and bookmark rates</a:t>
            </a:r>
          </a:p>
          <a:p>
            <a:pPr marL="0" indent="0">
              <a:buNone/>
            </a:pPr>
            <a:endParaRPr lang="en-GB" sz="2400" dirty="0">
              <a:solidFill>
                <a:schemeClr val="tx1"/>
              </a:solidFill>
              <a:latin typeface="Segoe UI" panose="020B0502040204020203" pitchFamily="34" charset="0"/>
            </a:endParaRPr>
          </a:p>
          <a:p>
            <a:pPr marL="0" indent="0">
              <a:buNone/>
            </a:pPr>
            <a:endParaRPr lang="en-GB" sz="2400" b="0" i="0" dirty="0">
              <a:solidFill>
                <a:schemeClr val="tx1"/>
              </a:solidFill>
              <a:effectLst/>
              <a:latin typeface="Segoe UI" panose="020B0502040204020203" pitchFamily="34" charset="0"/>
            </a:endParaRPr>
          </a:p>
        </p:txBody>
      </p:sp>
      <p:sp>
        <p:nvSpPr>
          <p:cNvPr id="5" name="Rectangle 4">
            <a:extLst>
              <a:ext uri="{FF2B5EF4-FFF2-40B4-BE49-F238E27FC236}">
                <a16:creationId xmlns:a16="http://schemas.microsoft.com/office/drawing/2014/main" id="{EE9C17B2-4F7D-4F7D-8F04-A33D4CBD4D4E}"/>
              </a:ext>
            </a:extLst>
          </p:cNvPr>
          <p:cNvSpPr/>
          <p:nvPr/>
        </p:nvSpPr>
        <p:spPr bwMode="auto">
          <a:xfrm>
            <a:off x="5724515" y="1626606"/>
            <a:ext cx="6079558" cy="6476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b="1">
                <a:solidFill>
                  <a:schemeClr val="tx2"/>
                </a:solidFill>
                <a:latin typeface="Segoe UI" panose="020B0502040204020203" pitchFamily="34" charset="0"/>
              </a:rPr>
              <a:t>A central location for internal communications and resources </a:t>
            </a:r>
            <a:endParaRPr lang="en-GB" sz="2000">
              <a:solidFill>
                <a:srgbClr val="FFFFFF"/>
              </a:solidFill>
              <a:ea typeface="Segoe UI" pitchFamily="34" charset="0"/>
              <a:cs typeface="Segoe UI" pitchFamily="34" charset="0"/>
            </a:endParaRPr>
          </a:p>
        </p:txBody>
      </p:sp>
      <p:pic>
        <p:nvPicPr>
          <p:cNvPr id="9" name="Picture Placeholder 14" descr="Graphical user interface, website&#10;&#10;Description automatically generated">
            <a:extLst>
              <a:ext uri="{FF2B5EF4-FFF2-40B4-BE49-F238E27FC236}">
                <a16:creationId xmlns:a16="http://schemas.microsoft.com/office/drawing/2014/main" id="{0DE0EF25-5587-4D87-BC99-DA6A37D2B98F}"/>
              </a:ext>
            </a:extLst>
          </p:cNvPr>
          <p:cNvPicPr>
            <a:picLocks noChangeAspect="1"/>
          </p:cNvPicPr>
          <p:nvPr/>
        </p:nvPicPr>
        <p:blipFill>
          <a:blip r:embed="rId3"/>
          <a:srcRect/>
          <a:stretch/>
        </p:blipFill>
        <p:spPr>
          <a:xfrm>
            <a:off x="5760761" y="2301977"/>
            <a:ext cx="6018003" cy="3385127"/>
          </a:xfrm>
          <a:prstGeom prst="rect">
            <a:avLst/>
          </a:prstGeom>
          <a:ln w="12700" cap="rnd">
            <a:solidFill>
              <a:schemeClr val="tx1">
                <a:lumMod val="50000"/>
                <a:lumOff val="50000"/>
              </a:schemeClr>
            </a:solidFill>
          </a:ln>
          <a:effectLst>
            <a:outerShdw blurRad="50800" dist="38100" dir="2700000" algn="tl" rotWithShape="0">
              <a:prstClr val="black">
                <a:alpha val="40000"/>
              </a:prstClr>
            </a:outerShdw>
          </a:effectLst>
        </p:spPr>
      </p:pic>
      <p:sp>
        <p:nvSpPr>
          <p:cNvPr id="4" name="Footer Placeholder 4">
            <a:extLst>
              <a:ext uri="{FF2B5EF4-FFF2-40B4-BE49-F238E27FC236}">
                <a16:creationId xmlns:a16="http://schemas.microsoft.com/office/drawing/2014/main" id="{4A1A3400-D548-05F3-797C-23FA7F1C4654}"/>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11281610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ABF7-F33B-4FE1-AE33-4681D3903656}"/>
              </a:ext>
            </a:extLst>
          </p:cNvPr>
          <p:cNvSpPr>
            <a:spLocks noGrp="1"/>
          </p:cNvSpPr>
          <p:nvPr>
            <p:ph type="title"/>
          </p:nvPr>
        </p:nvSpPr>
        <p:spPr>
          <a:xfrm>
            <a:off x="579026" y="491200"/>
            <a:ext cx="11018520" cy="553998"/>
          </a:xfrm>
        </p:spPr>
        <p:txBody>
          <a:bodyPr/>
          <a:lstStyle/>
          <a:p>
            <a:r>
              <a:rPr lang="en-GB">
                <a:solidFill>
                  <a:schemeClr val="tx2"/>
                </a:solidFill>
                <a:latin typeface="+mj-lt"/>
                <a:cs typeface="Segoe UI"/>
              </a:rPr>
              <a:t>Milestones</a:t>
            </a:r>
            <a:endParaRPr lang="en-GB">
              <a:solidFill>
                <a:schemeClr val="tx2"/>
              </a:solidFill>
              <a:latin typeface="+mj-lt"/>
            </a:endParaRPr>
          </a:p>
        </p:txBody>
      </p:sp>
      <p:sp>
        <p:nvSpPr>
          <p:cNvPr id="3" name="Content Placeholder 2">
            <a:extLst>
              <a:ext uri="{FF2B5EF4-FFF2-40B4-BE49-F238E27FC236}">
                <a16:creationId xmlns:a16="http://schemas.microsoft.com/office/drawing/2014/main" id="{429B75D9-F70E-472B-8E8B-66960143352F}"/>
              </a:ext>
            </a:extLst>
          </p:cNvPr>
          <p:cNvSpPr>
            <a:spLocks noGrp="1"/>
          </p:cNvSpPr>
          <p:nvPr>
            <p:ph sz="quarter" idx="12"/>
          </p:nvPr>
        </p:nvSpPr>
        <p:spPr>
          <a:xfrm>
            <a:off x="658336" y="1609326"/>
            <a:ext cx="4962793" cy="3250121"/>
          </a:xfrm>
        </p:spPr>
        <p:txBody>
          <a:bodyPr/>
          <a:lstStyle/>
          <a:p>
            <a:pPr marL="0" indent="0" algn="l">
              <a:buNone/>
            </a:pPr>
            <a:r>
              <a:rPr lang="en-GB" sz="2400" i="0" dirty="0">
                <a:solidFill>
                  <a:schemeClr val="tx1"/>
                </a:solidFill>
                <a:effectLst/>
                <a:latin typeface="Segoe UI" panose="020B0502040204020203" pitchFamily="34" charset="0"/>
              </a:rPr>
              <a:t>Teams can track progress of work against critical milestones</a:t>
            </a:r>
          </a:p>
          <a:p>
            <a:pPr marL="0" indent="0" algn="l">
              <a:buNone/>
            </a:pPr>
            <a:endParaRPr lang="en-GB" sz="2400" dirty="0">
              <a:solidFill>
                <a:schemeClr val="tx1"/>
              </a:solidFill>
              <a:latin typeface="Segoe UI" panose="020B0502040204020203" pitchFamily="34" charset="0"/>
            </a:endParaRPr>
          </a:p>
          <a:p>
            <a:pPr marL="0" indent="0" algn="l">
              <a:buNone/>
            </a:pPr>
            <a:r>
              <a:rPr lang="en-GB" sz="2400" i="0" dirty="0">
                <a:solidFill>
                  <a:schemeClr val="tx1"/>
                </a:solidFill>
                <a:effectLst/>
                <a:latin typeface="Segoe UI" panose="020B0502040204020203" pitchFamily="34" charset="0"/>
              </a:rPr>
              <a:t>Collaborate on key updates via daily activity log</a:t>
            </a:r>
          </a:p>
          <a:p>
            <a:pPr marL="0" indent="0" algn="l">
              <a:buNone/>
            </a:pPr>
            <a:endParaRPr lang="en-GB" sz="2400" dirty="0">
              <a:solidFill>
                <a:schemeClr val="tx1"/>
              </a:solidFill>
              <a:latin typeface="Segoe UI" panose="020B0502040204020203" pitchFamily="34" charset="0"/>
            </a:endParaRPr>
          </a:p>
          <a:p>
            <a:pPr marL="0" indent="0" algn="l">
              <a:buNone/>
            </a:pPr>
            <a:r>
              <a:rPr lang="en-GB" sz="2400" i="0" dirty="0">
                <a:solidFill>
                  <a:schemeClr val="tx1"/>
                </a:solidFill>
                <a:effectLst/>
                <a:latin typeface="Segoe UI" panose="020B0502040204020203" pitchFamily="34" charset="0"/>
              </a:rPr>
              <a:t>Customize the app to track the most important information</a:t>
            </a:r>
          </a:p>
        </p:txBody>
      </p:sp>
      <p:pic>
        <p:nvPicPr>
          <p:cNvPr id="5" name="Picture 4" descr="Graphical user interface, application&#10;&#10;Description automatically generated">
            <a:extLst>
              <a:ext uri="{FF2B5EF4-FFF2-40B4-BE49-F238E27FC236}">
                <a16:creationId xmlns:a16="http://schemas.microsoft.com/office/drawing/2014/main" id="{2BC79216-B989-4F92-AEC6-1DCAAA7F3080}"/>
              </a:ext>
            </a:extLst>
          </p:cNvPr>
          <p:cNvPicPr>
            <a:picLocks noChangeAspect="1"/>
          </p:cNvPicPr>
          <p:nvPr/>
        </p:nvPicPr>
        <p:blipFill>
          <a:blip r:embed="rId3"/>
          <a:srcRect/>
          <a:stretch/>
        </p:blipFill>
        <p:spPr>
          <a:xfrm>
            <a:off x="5747655" y="2294252"/>
            <a:ext cx="6176489" cy="3474275"/>
          </a:xfrm>
          <a:prstGeom prst="rect">
            <a:avLst/>
          </a:prstGeom>
          <a:ln w="12700" cap="rnd">
            <a:solidFill>
              <a:schemeClr val="tx1">
                <a:lumMod val="50000"/>
                <a:lumOff val="50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93DC25A2-AD73-4F72-909A-E3F16B2FC7C6}"/>
              </a:ext>
            </a:extLst>
          </p:cNvPr>
          <p:cNvSpPr/>
          <p:nvPr/>
        </p:nvSpPr>
        <p:spPr bwMode="auto">
          <a:xfrm>
            <a:off x="5724514" y="1635933"/>
            <a:ext cx="6199631" cy="6476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GB" sz="1400" b="1">
                <a:solidFill>
                  <a:schemeClr val="tx2"/>
                </a:solidFill>
                <a:latin typeface="Segoe UI" panose="020B0502040204020203" pitchFamily="34" charset="0"/>
              </a:rPr>
              <a:t>Manage projects effectively by phasing efforts around key milestones</a:t>
            </a:r>
          </a:p>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4" name="Footer Placeholder 4">
            <a:extLst>
              <a:ext uri="{FF2B5EF4-FFF2-40B4-BE49-F238E27FC236}">
                <a16:creationId xmlns:a16="http://schemas.microsoft.com/office/drawing/2014/main" id="{99BD1286-EA18-BF16-6A7A-EAB5075663A6}"/>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9288832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025B-0CF4-400B-BBD8-406757DFA1B7}"/>
              </a:ext>
            </a:extLst>
          </p:cNvPr>
          <p:cNvSpPr>
            <a:spLocks noGrp="1"/>
          </p:cNvSpPr>
          <p:nvPr>
            <p:ph type="title"/>
          </p:nvPr>
        </p:nvSpPr>
        <p:spPr>
          <a:xfrm>
            <a:off x="572028" y="478679"/>
            <a:ext cx="11277599" cy="594360"/>
          </a:xfrm>
        </p:spPr>
        <p:txBody>
          <a:bodyPr>
            <a:normAutofit/>
          </a:bodyPr>
          <a:lstStyle/>
          <a:p>
            <a:r>
              <a:rPr lang="en-GB" sz="3600" dirty="0">
                <a:solidFill>
                  <a:schemeClr val="tx2"/>
                </a:solidFill>
                <a:latin typeface="+mj-lt"/>
                <a:ea typeface="+mn-ea"/>
                <a:cs typeface="Segoe UI" pitchFamily="34" charset="0"/>
              </a:rPr>
              <a:t>Properties Pane</a:t>
            </a:r>
          </a:p>
        </p:txBody>
      </p:sp>
      <p:sp>
        <p:nvSpPr>
          <p:cNvPr id="4" name="Content Placeholder 3">
            <a:extLst>
              <a:ext uri="{FF2B5EF4-FFF2-40B4-BE49-F238E27FC236}">
                <a16:creationId xmlns:a16="http://schemas.microsoft.com/office/drawing/2014/main" id="{86A082B5-C7AE-470F-8138-49BC72E0B299}"/>
              </a:ext>
            </a:extLst>
          </p:cNvPr>
          <p:cNvSpPr>
            <a:spLocks noGrp="1"/>
          </p:cNvSpPr>
          <p:nvPr>
            <p:ph idx="1"/>
          </p:nvPr>
        </p:nvSpPr>
        <p:spPr>
          <a:xfrm>
            <a:off x="662475" y="1619640"/>
            <a:ext cx="5910995" cy="3725902"/>
          </a:xfrm>
        </p:spPr>
        <p:txBody>
          <a:bodyPr vert="horz" wrap="square" lIns="0" tIns="0" rIns="182880" bIns="0" rtlCol="0" anchor="t">
            <a:noAutofit/>
          </a:bodyPr>
          <a:lstStyle/>
          <a:p>
            <a:r>
              <a:rPr lang="en-GB" sz="2400" dirty="0">
                <a:solidFill>
                  <a:schemeClr val="tx1"/>
                </a:solidFill>
              </a:rPr>
              <a:t>Set controls’ property values</a:t>
            </a:r>
          </a:p>
          <a:p>
            <a:endParaRPr lang="en-GB" sz="2400" dirty="0">
              <a:solidFill>
                <a:schemeClr val="tx1"/>
              </a:solidFill>
              <a:cs typeface="Segoe UI"/>
            </a:endParaRPr>
          </a:p>
          <a:p>
            <a:r>
              <a:rPr lang="en-GB" sz="2400" b="1" dirty="0">
                <a:solidFill>
                  <a:schemeClr val="tx1"/>
                </a:solidFill>
                <a:cs typeface="Segoe UI"/>
              </a:rPr>
              <a:t>Properties</a:t>
            </a:r>
            <a:r>
              <a:rPr lang="en-GB" sz="2400" dirty="0">
                <a:solidFill>
                  <a:schemeClr val="tx1"/>
                </a:solidFill>
                <a:cs typeface="Segoe UI"/>
              </a:rPr>
              <a:t> pane shows popular generic properties such as alignment, colour, size, and position</a:t>
            </a:r>
            <a:endParaRPr lang="en-GB" sz="2400" dirty="0">
              <a:solidFill>
                <a:schemeClr val="tx1"/>
              </a:solidFill>
            </a:endParaRPr>
          </a:p>
          <a:p>
            <a:endParaRPr lang="en-GB" sz="2400" dirty="0">
              <a:solidFill>
                <a:schemeClr val="tx1"/>
              </a:solidFill>
            </a:endParaRPr>
          </a:p>
          <a:p>
            <a:r>
              <a:rPr lang="en-GB" sz="2400" b="1" dirty="0">
                <a:solidFill>
                  <a:schemeClr val="tx1"/>
                </a:solidFill>
                <a:ea typeface="+mn-lt"/>
                <a:cs typeface="+mn-lt"/>
              </a:rPr>
              <a:t>Advanced</a:t>
            </a:r>
            <a:r>
              <a:rPr lang="en-GB" sz="2400" dirty="0">
                <a:solidFill>
                  <a:schemeClr val="tx1"/>
                </a:solidFill>
                <a:ea typeface="+mn-lt"/>
                <a:cs typeface="+mn-lt"/>
              </a:rPr>
              <a:t> tab shows additional options for advanced customization</a:t>
            </a:r>
            <a:endParaRPr lang="en-GB" sz="2400" dirty="0">
              <a:solidFill>
                <a:schemeClr val="tx1"/>
              </a:solidFill>
            </a:endParaRPr>
          </a:p>
          <a:p>
            <a:pPr marL="0" indent="0">
              <a:buNone/>
            </a:pPr>
            <a:endParaRPr lang="en-GB" sz="2400" dirty="0">
              <a:solidFill>
                <a:schemeClr val="tx1"/>
              </a:solidFill>
            </a:endParaRPr>
          </a:p>
          <a:p>
            <a:endParaRPr lang="en-GB" sz="2400" dirty="0">
              <a:solidFill>
                <a:schemeClr val="tx1"/>
              </a:solidFill>
            </a:endParaRPr>
          </a:p>
          <a:p>
            <a:endParaRPr lang="en-GB" sz="2400" dirty="0">
              <a:solidFill>
                <a:schemeClr val="tx1"/>
              </a:solidFill>
            </a:endParaRPr>
          </a:p>
          <a:p>
            <a:endParaRPr lang="en-GB" sz="2400" dirty="0">
              <a:solidFill>
                <a:schemeClr val="tx1"/>
              </a:solidFill>
            </a:endParaRPr>
          </a:p>
          <a:p>
            <a:endParaRPr lang="en-GB" sz="2400" dirty="0">
              <a:solidFill>
                <a:schemeClr val="tx1"/>
              </a:solidFill>
            </a:endParaRPr>
          </a:p>
          <a:p>
            <a:endParaRPr lang="en-GB" dirty="0">
              <a:solidFill>
                <a:schemeClr val="tx1"/>
              </a:solidFill>
            </a:endParaRPr>
          </a:p>
        </p:txBody>
      </p:sp>
      <p:pic>
        <p:nvPicPr>
          <p:cNvPr id="5" name="Picture 4" descr="Two tabs are available in Properties Pane: Properties and Advanced. &#10;Properties tab contains popular generic properties like color, size, position, fill etc&#10;Advanced tab shows additional options, like On... events">
            <a:extLst>
              <a:ext uri="{FF2B5EF4-FFF2-40B4-BE49-F238E27FC236}">
                <a16:creationId xmlns:a16="http://schemas.microsoft.com/office/drawing/2014/main" id="{A66F535A-07FD-4314-92EC-00790DFD8FB4}"/>
              </a:ext>
            </a:extLst>
          </p:cNvPr>
          <p:cNvPicPr>
            <a:picLocks noChangeAspect="1"/>
          </p:cNvPicPr>
          <p:nvPr/>
        </p:nvPicPr>
        <p:blipFill>
          <a:blip r:embed="rId3"/>
          <a:stretch>
            <a:fillRect/>
          </a:stretch>
        </p:blipFill>
        <p:spPr>
          <a:xfrm>
            <a:off x="6829178" y="1681131"/>
            <a:ext cx="4905621" cy="3911672"/>
          </a:xfrm>
          <a:prstGeom prst="rect">
            <a:avLst/>
          </a:prstGeom>
          <a:ln w="12700">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4">
            <a:extLst>
              <a:ext uri="{FF2B5EF4-FFF2-40B4-BE49-F238E27FC236}">
                <a16:creationId xmlns:a16="http://schemas.microsoft.com/office/drawing/2014/main" id="{066B521F-8821-7BBA-292C-FDA994234550}"/>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1856635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B8B9-8B21-4F55-881E-09946B1FEA0A}"/>
              </a:ext>
            </a:extLst>
          </p:cNvPr>
          <p:cNvSpPr>
            <a:spLocks noGrp="1"/>
          </p:cNvSpPr>
          <p:nvPr>
            <p:ph type="title"/>
          </p:nvPr>
        </p:nvSpPr>
        <p:spPr>
          <a:xfrm>
            <a:off x="578498" y="466078"/>
            <a:ext cx="11277599" cy="594360"/>
          </a:xfrm>
        </p:spPr>
        <p:txBody>
          <a:bodyPr>
            <a:normAutofit fontScale="90000"/>
          </a:bodyPr>
          <a:lstStyle/>
          <a:p>
            <a:r>
              <a:rPr lang="en-GB" dirty="0">
                <a:solidFill>
                  <a:schemeClr val="tx2"/>
                </a:solidFill>
                <a:latin typeface="+mj-lt"/>
              </a:rPr>
              <a:t>Build Hub</a:t>
            </a:r>
          </a:p>
        </p:txBody>
      </p:sp>
      <p:sp>
        <p:nvSpPr>
          <p:cNvPr id="17" name="TextBox 16">
            <a:extLst>
              <a:ext uri="{FF2B5EF4-FFF2-40B4-BE49-F238E27FC236}">
                <a16:creationId xmlns:a16="http://schemas.microsoft.com/office/drawing/2014/main" id="{8F8FBA32-D93B-497C-8D1F-3E65EC68035F}"/>
              </a:ext>
            </a:extLst>
          </p:cNvPr>
          <p:cNvSpPr txBox="1"/>
          <p:nvPr/>
        </p:nvSpPr>
        <p:spPr>
          <a:xfrm>
            <a:off x="578498" y="1594877"/>
            <a:ext cx="4099727" cy="3416320"/>
          </a:xfrm>
          <a:prstGeom prst="rect">
            <a:avLst/>
          </a:prstGeom>
          <a:noFill/>
        </p:spPr>
        <p:txBody>
          <a:bodyPr wrap="square">
            <a:spAutoFit/>
          </a:bodyPr>
          <a:lstStyle/>
          <a:p>
            <a:pPr marL="342900" indent="-342900">
              <a:buFont typeface="Arial" panose="020B0604020202020204" pitchFamily="34" charset="0"/>
              <a:buChar char="•"/>
            </a:pPr>
            <a:r>
              <a:rPr lang="en-GB" sz="2400" dirty="0"/>
              <a:t>Create an app</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Access to App templates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Access to Canvas App and tables you built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Check the installed Apps</a:t>
            </a:r>
          </a:p>
          <a:p>
            <a:endParaRPr lang="en-GB" sz="2400" dirty="0"/>
          </a:p>
        </p:txBody>
      </p:sp>
      <p:pic>
        <p:nvPicPr>
          <p:cNvPr id="3074" name="Picture 2" descr="Build">
            <a:extLst>
              <a:ext uri="{FF2B5EF4-FFF2-40B4-BE49-F238E27FC236}">
                <a16:creationId xmlns:a16="http://schemas.microsoft.com/office/drawing/2014/main" id="{AFA10FD0-2696-4BB5-A253-C1C8BAFB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37" y="2233647"/>
            <a:ext cx="5994326" cy="2390706"/>
          </a:xfrm>
          <a:prstGeom prst="rect">
            <a:avLst/>
          </a:prstGeom>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7AA7DBAA-64C3-4126-AFC3-0DD4138453B2}"/>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1032923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BAA1-77E3-46BF-81D0-09F1FCA3D88B}"/>
              </a:ext>
            </a:extLst>
          </p:cNvPr>
          <p:cNvSpPr>
            <a:spLocks noGrp="1"/>
          </p:cNvSpPr>
          <p:nvPr>
            <p:ph type="title"/>
          </p:nvPr>
        </p:nvSpPr>
        <p:spPr>
          <a:xfrm>
            <a:off x="578498" y="475861"/>
            <a:ext cx="11277599" cy="594360"/>
          </a:xfrm>
        </p:spPr>
        <p:txBody>
          <a:bodyPr>
            <a:normAutofit/>
          </a:bodyPr>
          <a:lstStyle/>
          <a:p>
            <a:r>
              <a:rPr lang="en-GB" sz="3600" dirty="0">
                <a:solidFill>
                  <a:schemeClr val="tx2"/>
                </a:solidFill>
                <a:latin typeface="+mj-lt"/>
              </a:rPr>
              <a:t>Power Apps Studio toolbar</a:t>
            </a:r>
          </a:p>
        </p:txBody>
      </p:sp>
      <p:sp>
        <p:nvSpPr>
          <p:cNvPr id="11" name="TextBox 10">
            <a:extLst>
              <a:ext uri="{FF2B5EF4-FFF2-40B4-BE49-F238E27FC236}">
                <a16:creationId xmlns:a16="http://schemas.microsoft.com/office/drawing/2014/main" id="{E9ECB906-2DA2-4E72-BEA6-95EAA86D0A1F}"/>
              </a:ext>
            </a:extLst>
          </p:cNvPr>
          <p:cNvSpPr txBox="1"/>
          <p:nvPr/>
        </p:nvSpPr>
        <p:spPr>
          <a:xfrm>
            <a:off x="710902" y="1677948"/>
            <a:ext cx="3863975" cy="3416320"/>
          </a:xfrm>
          <a:prstGeom prst="rect">
            <a:avLst/>
          </a:prstGeom>
          <a:noFill/>
        </p:spPr>
        <p:txBody>
          <a:bodyPr wrap="square">
            <a:spAutoFit/>
          </a:bodyPr>
          <a:lstStyle/>
          <a:p>
            <a:pPr marL="342900" indent="-342900">
              <a:buFont typeface="Arial" panose="020B0604020202020204" pitchFamily="34" charset="0"/>
              <a:buChar char="•"/>
            </a:pPr>
            <a:r>
              <a:rPr lang="en-GB" sz="2400" dirty="0"/>
              <a:t>Undo and Redo</a:t>
            </a:r>
          </a:p>
          <a:p>
            <a:pPr marL="342900" indent="-342900">
              <a:buFont typeface="Arial" panose="020B0604020202020204" pitchFamily="34" charset="0"/>
              <a:buChar char="•"/>
            </a:pPr>
            <a:r>
              <a:rPr lang="en-GB" sz="2400" dirty="0"/>
              <a:t>Cut and paste</a:t>
            </a:r>
          </a:p>
          <a:p>
            <a:pPr marL="342900" indent="-342900">
              <a:buFont typeface="Arial" panose="020B0604020202020204" pitchFamily="34" charset="0"/>
              <a:buChar char="•"/>
            </a:pPr>
            <a:r>
              <a:rPr lang="en-GB" sz="2400" dirty="0"/>
              <a:t>Add Data</a:t>
            </a:r>
          </a:p>
          <a:p>
            <a:pPr marL="342900" indent="-342900">
              <a:buFont typeface="Arial" panose="020B0604020202020204" pitchFamily="34" charset="0"/>
              <a:buChar char="•"/>
            </a:pPr>
            <a:r>
              <a:rPr lang="en-GB" sz="2400" dirty="0"/>
              <a:t>New screens</a:t>
            </a:r>
          </a:p>
          <a:p>
            <a:pPr marL="342900" indent="-342900">
              <a:buFont typeface="Arial" panose="020B0604020202020204" pitchFamily="34" charset="0"/>
              <a:buChar char="•"/>
            </a:pPr>
            <a:r>
              <a:rPr lang="en-GB" sz="2400" dirty="0"/>
              <a:t>App Checker</a:t>
            </a:r>
          </a:p>
          <a:p>
            <a:pPr marL="342900" indent="-342900">
              <a:buFont typeface="Arial" panose="020B0604020202020204" pitchFamily="34" charset="0"/>
              <a:buChar char="•"/>
            </a:pPr>
            <a:r>
              <a:rPr lang="en-GB" sz="2400" dirty="0"/>
              <a:t>Settings</a:t>
            </a:r>
          </a:p>
          <a:p>
            <a:pPr marL="342900" indent="-342900">
              <a:buFont typeface="Arial" panose="020B0604020202020204" pitchFamily="34" charset="0"/>
              <a:buChar char="•"/>
            </a:pPr>
            <a:r>
              <a:rPr lang="en-GB" sz="2400" dirty="0"/>
              <a:t>Collections</a:t>
            </a:r>
          </a:p>
          <a:p>
            <a:pPr marL="342900" indent="-342900">
              <a:buFont typeface="Arial" panose="020B0604020202020204" pitchFamily="34" charset="0"/>
              <a:buChar char="•"/>
            </a:pPr>
            <a:r>
              <a:rPr lang="en-GB" sz="2400" dirty="0"/>
              <a:t>Variables</a:t>
            </a:r>
          </a:p>
          <a:p>
            <a:pPr marL="342900" indent="-342900">
              <a:buFont typeface="Arial" panose="020B0604020202020204" pitchFamily="34" charset="0"/>
              <a:buChar char="•"/>
            </a:pPr>
            <a:r>
              <a:rPr lang="en-GB" sz="2400" dirty="0"/>
              <a:t>Account Details </a:t>
            </a:r>
          </a:p>
        </p:txBody>
      </p:sp>
      <p:pic>
        <p:nvPicPr>
          <p:cNvPr id="6" name="Picture 5" descr="Power Apps studio toolbar in Teams . Buttons Undo, Paste, Add data, New Screen, App Checker, Settings and context menu with Power Automate, Collections, Variables and Account details are displayed">
            <a:extLst>
              <a:ext uri="{FF2B5EF4-FFF2-40B4-BE49-F238E27FC236}">
                <a16:creationId xmlns:a16="http://schemas.microsoft.com/office/drawing/2014/main" id="{67089FAF-F945-4095-AD42-6DA232CE8C0C}"/>
              </a:ext>
            </a:extLst>
          </p:cNvPr>
          <p:cNvPicPr>
            <a:picLocks noChangeAspect="1"/>
          </p:cNvPicPr>
          <p:nvPr/>
        </p:nvPicPr>
        <p:blipFill>
          <a:blip r:embed="rId3"/>
          <a:stretch>
            <a:fillRect/>
          </a:stretch>
        </p:blipFill>
        <p:spPr>
          <a:xfrm>
            <a:off x="5219699" y="2634368"/>
            <a:ext cx="6515100" cy="1589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4">
            <a:extLst>
              <a:ext uri="{FF2B5EF4-FFF2-40B4-BE49-F238E27FC236}">
                <a16:creationId xmlns:a16="http://schemas.microsoft.com/office/drawing/2014/main" id="{B9A8CDCE-EDE4-F6CD-1F6C-FBF4113A954E}"/>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2426419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62C0-F5BC-439E-8D93-8288A0344830}"/>
              </a:ext>
            </a:extLst>
          </p:cNvPr>
          <p:cNvSpPr>
            <a:spLocks noGrp="1"/>
          </p:cNvSpPr>
          <p:nvPr>
            <p:ph type="title"/>
          </p:nvPr>
        </p:nvSpPr>
        <p:spPr>
          <a:xfrm>
            <a:off x="553779" y="488037"/>
            <a:ext cx="11277599" cy="594360"/>
          </a:xfrm>
        </p:spPr>
        <p:txBody>
          <a:bodyPr>
            <a:normAutofit/>
          </a:bodyPr>
          <a:lstStyle/>
          <a:p>
            <a:r>
              <a:rPr lang="en-GB" sz="3600" dirty="0">
                <a:solidFill>
                  <a:schemeClr val="tx2"/>
                </a:solidFill>
              </a:rPr>
              <a:t>App </a:t>
            </a:r>
            <a:r>
              <a:rPr lang="en-GB" sz="3600" dirty="0">
                <a:solidFill>
                  <a:schemeClr val="tx2"/>
                </a:solidFill>
                <a:latin typeface="+mj-lt"/>
              </a:rPr>
              <a:t>Authoring</a:t>
            </a:r>
            <a:r>
              <a:rPr lang="en-GB" sz="3600" dirty="0">
                <a:solidFill>
                  <a:schemeClr val="tx2"/>
                </a:solidFill>
              </a:rPr>
              <a:t> menu and options</a:t>
            </a:r>
          </a:p>
        </p:txBody>
      </p:sp>
      <p:sp>
        <p:nvSpPr>
          <p:cNvPr id="4" name="Content Placeholder 3">
            <a:extLst>
              <a:ext uri="{FF2B5EF4-FFF2-40B4-BE49-F238E27FC236}">
                <a16:creationId xmlns:a16="http://schemas.microsoft.com/office/drawing/2014/main" id="{7FE2781A-2847-4BAF-B8EA-3D5C28A27BC9}"/>
              </a:ext>
            </a:extLst>
          </p:cNvPr>
          <p:cNvSpPr>
            <a:spLocks noGrp="1"/>
          </p:cNvSpPr>
          <p:nvPr>
            <p:ph idx="1"/>
          </p:nvPr>
        </p:nvSpPr>
        <p:spPr>
          <a:xfrm>
            <a:off x="614862" y="1553934"/>
            <a:ext cx="7301552" cy="4514047"/>
          </a:xfrm>
        </p:spPr>
        <p:txBody>
          <a:bodyPr vert="horz" wrap="square" lIns="0" tIns="0" rIns="182880" bIns="0" rtlCol="0" anchor="t">
            <a:noAutofit/>
          </a:bodyPr>
          <a:lstStyle/>
          <a:p>
            <a:r>
              <a:rPr lang="en-GB" dirty="0">
                <a:solidFill>
                  <a:schemeClr val="tx1"/>
                </a:solidFill>
                <a:cs typeface="Segoe UI"/>
              </a:rPr>
              <a:t>Navigate app structure using </a:t>
            </a:r>
            <a:r>
              <a:rPr lang="en-GB" b="1" dirty="0">
                <a:solidFill>
                  <a:schemeClr val="tx1"/>
                </a:solidFill>
                <a:cs typeface="Segoe UI"/>
              </a:rPr>
              <a:t>Tree view</a:t>
            </a:r>
          </a:p>
          <a:p>
            <a:endParaRPr lang="en-GB" dirty="0">
              <a:solidFill>
                <a:schemeClr val="tx1"/>
              </a:solidFill>
            </a:endParaRPr>
          </a:p>
          <a:p>
            <a:r>
              <a:rPr lang="en-GB" dirty="0">
                <a:solidFill>
                  <a:schemeClr val="tx1"/>
                </a:solidFill>
                <a:cs typeface="Segoe UI"/>
              </a:rPr>
              <a:t>Insert controls to the screens in </a:t>
            </a:r>
            <a:r>
              <a:rPr lang="en-GB" b="1" dirty="0">
                <a:solidFill>
                  <a:schemeClr val="tx1"/>
                </a:solidFill>
                <a:cs typeface="Segoe UI"/>
              </a:rPr>
              <a:t>Insert</a:t>
            </a:r>
            <a:r>
              <a:rPr lang="en-GB" dirty="0">
                <a:solidFill>
                  <a:schemeClr val="tx1"/>
                </a:solidFill>
                <a:cs typeface="Segoe UI"/>
              </a:rPr>
              <a:t> pane</a:t>
            </a:r>
          </a:p>
          <a:p>
            <a:endParaRPr lang="en-GB" dirty="0">
              <a:solidFill>
                <a:schemeClr val="tx1"/>
              </a:solidFill>
            </a:endParaRPr>
          </a:p>
          <a:p>
            <a:r>
              <a:rPr lang="en-GB" dirty="0">
                <a:solidFill>
                  <a:schemeClr val="tx1"/>
                </a:solidFill>
                <a:cs typeface="Segoe UI"/>
              </a:rPr>
              <a:t>Utilize Dataverse for Teams tables and Connectors using </a:t>
            </a:r>
            <a:r>
              <a:rPr lang="en-GB" b="1" dirty="0">
                <a:solidFill>
                  <a:schemeClr val="tx1"/>
                </a:solidFill>
                <a:cs typeface="Segoe UI"/>
              </a:rPr>
              <a:t>Data sources </a:t>
            </a:r>
            <a:r>
              <a:rPr lang="en-GB" dirty="0">
                <a:solidFill>
                  <a:schemeClr val="tx1"/>
                </a:solidFill>
                <a:cs typeface="Segoe UI"/>
              </a:rPr>
              <a:t>pane</a:t>
            </a:r>
          </a:p>
          <a:p>
            <a:endParaRPr lang="en-GB" dirty="0">
              <a:solidFill>
                <a:schemeClr val="tx1"/>
              </a:solidFill>
            </a:endParaRPr>
          </a:p>
          <a:p>
            <a:r>
              <a:rPr lang="en-GB" dirty="0">
                <a:solidFill>
                  <a:schemeClr val="tx1"/>
                </a:solidFill>
                <a:cs typeface="Segoe UI"/>
              </a:rPr>
              <a:t>Upload images, videos, and audio files to static app </a:t>
            </a:r>
            <a:r>
              <a:rPr lang="en-GB" b="1" dirty="0">
                <a:solidFill>
                  <a:schemeClr val="tx1"/>
                </a:solidFill>
                <a:cs typeface="Segoe UI"/>
              </a:rPr>
              <a:t>Media</a:t>
            </a:r>
            <a:r>
              <a:rPr lang="en-GB" dirty="0">
                <a:solidFill>
                  <a:schemeClr val="tx1"/>
                </a:solidFill>
                <a:cs typeface="Segoe UI"/>
              </a:rPr>
              <a:t> resources</a:t>
            </a:r>
          </a:p>
          <a:p>
            <a:endParaRPr lang="en-GB" sz="2400" dirty="0">
              <a:solidFill>
                <a:schemeClr val="tx1"/>
              </a:solidFill>
            </a:endParaRPr>
          </a:p>
          <a:p>
            <a:endParaRPr lang="en-GB" sz="2400" dirty="0">
              <a:solidFill>
                <a:schemeClr val="tx1"/>
              </a:solidFill>
            </a:endParaRPr>
          </a:p>
          <a:p>
            <a:endParaRPr lang="en-GB" sz="2400" dirty="0">
              <a:solidFill>
                <a:schemeClr val="tx1"/>
              </a:solidFill>
            </a:endParaRPr>
          </a:p>
        </p:txBody>
      </p:sp>
      <p:pic>
        <p:nvPicPr>
          <p:cNvPr id="5" name="Picture 4" descr="4 icons in the left side of Power Apps studio can be expanded">
            <a:extLst>
              <a:ext uri="{FF2B5EF4-FFF2-40B4-BE49-F238E27FC236}">
                <a16:creationId xmlns:a16="http://schemas.microsoft.com/office/drawing/2014/main" id="{FA546E37-6FA2-4468-B59A-370AA877916C}"/>
              </a:ext>
            </a:extLst>
          </p:cNvPr>
          <p:cNvPicPr>
            <a:picLocks noChangeAspect="1"/>
          </p:cNvPicPr>
          <p:nvPr/>
        </p:nvPicPr>
        <p:blipFill>
          <a:blip r:embed="rId3"/>
          <a:stretch>
            <a:fillRect/>
          </a:stretch>
        </p:blipFill>
        <p:spPr>
          <a:xfrm>
            <a:off x="7926363" y="2161435"/>
            <a:ext cx="3203385" cy="2535129"/>
          </a:xfrm>
          <a:prstGeom prst="rect">
            <a:avLst/>
          </a:prstGeom>
          <a:ln w="12700">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4">
            <a:extLst>
              <a:ext uri="{FF2B5EF4-FFF2-40B4-BE49-F238E27FC236}">
                <a16:creationId xmlns:a16="http://schemas.microsoft.com/office/drawing/2014/main" id="{9712DC43-8B0F-027C-81A4-08EA23F12B91}"/>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1293628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2E4F-0E52-44EF-B13D-808FD0832305}"/>
              </a:ext>
            </a:extLst>
          </p:cNvPr>
          <p:cNvSpPr>
            <a:spLocks noGrp="1"/>
          </p:cNvSpPr>
          <p:nvPr>
            <p:ph type="title"/>
          </p:nvPr>
        </p:nvSpPr>
        <p:spPr>
          <a:xfrm>
            <a:off x="575237" y="452220"/>
            <a:ext cx="7095931" cy="553998"/>
          </a:xfrm>
        </p:spPr>
        <p:txBody>
          <a:bodyPr/>
          <a:lstStyle/>
          <a:p>
            <a:r>
              <a:rPr lang="en-GB" dirty="0">
                <a:cs typeface="Segoe UI"/>
              </a:rPr>
              <a:t>Overview</a:t>
            </a:r>
            <a:r>
              <a:rPr lang="en-GB" dirty="0">
                <a:solidFill>
                  <a:schemeClr val="tx1">
                    <a:lumMod val="85000"/>
                    <a:lumOff val="15000"/>
                  </a:schemeClr>
                </a:solidFill>
                <a:cs typeface="Segoe UI"/>
              </a:rPr>
              <a:t> </a:t>
            </a:r>
            <a:r>
              <a:rPr lang="en-GB" dirty="0">
                <a:cs typeface="Segoe UI"/>
              </a:rPr>
              <a:t>of Power Apps in Teams</a:t>
            </a:r>
            <a:endParaRPr lang="en-GB" dirty="0"/>
          </a:p>
        </p:txBody>
      </p:sp>
      <p:sp>
        <p:nvSpPr>
          <p:cNvPr id="4" name="TextBox 3">
            <a:extLst>
              <a:ext uri="{FF2B5EF4-FFF2-40B4-BE49-F238E27FC236}">
                <a16:creationId xmlns:a16="http://schemas.microsoft.com/office/drawing/2014/main" id="{268ED5A0-3A5A-4B43-AE20-38804081664C}"/>
              </a:ext>
            </a:extLst>
          </p:cNvPr>
          <p:cNvSpPr txBox="1"/>
          <p:nvPr/>
        </p:nvSpPr>
        <p:spPr>
          <a:xfrm>
            <a:off x="1283784" y="1630743"/>
            <a:ext cx="6447267" cy="4524315"/>
          </a:xfrm>
          <a:prstGeom prst="rect">
            <a:avLst/>
          </a:prstGeom>
          <a:noFill/>
        </p:spPr>
        <p:txBody>
          <a:bodyPr wrap="square" lIns="91440" tIns="45720" rIns="91440" bIns="45720" anchor="t">
            <a:spAutoFit/>
          </a:bodyPr>
          <a:lstStyle/>
          <a:p>
            <a:r>
              <a:rPr lang="en-GB" sz="2400" dirty="0">
                <a:solidFill>
                  <a:schemeClr val="tx1">
                    <a:lumMod val="85000"/>
                    <a:lumOff val="15000"/>
                  </a:schemeClr>
                </a:solidFill>
                <a:cs typeface="Segoe UI"/>
              </a:rPr>
              <a:t>Embedded Power Apps studio in Teams</a:t>
            </a:r>
          </a:p>
          <a:p>
            <a:endParaRPr lang="en-GB" sz="2400" dirty="0">
              <a:solidFill>
                <a:schemeClr val="tx1">
                  <a:lumMod val="85000"/>
                  <a:lumOff val="15000"/>
                </a:schemeClr>
              </a:solidFill>
              <a:cs typeface="Segoe UI"/>
            </a:endParaRPr>
          </a:p>
          <a:p>
            <a:r>
              <a:rPr lang="en-GB" sz="2400" dirty="0">
                <a:solidFill>
                  <a:schemeClr val="tx1">
                    <a:lumMod val="85000"/>
                    <a:lumOff val="15000"/>
                  </a:schemeClr>
                </a:solidFill>
                <a:cs typeface="Segoe UI"/>
              </a:rPr>
              <a:t>Simplify work and increase productivity </a:t>
            </a:r>
            <a:endParaRPr lang="en-GB" sz="2400" dirty="0">
              <a:solidFill>
                <a:schemeClr val="tx1">
                  <a:lumMod val="85000"/>
                  <a:lumOff val="15000"/>
                </a:schemeClr>
              </a:solidFill>
              <a:ea typeface="+mn-lt"/>
              <a:cs typeface="+mn-lt"/>
            </a:endParaRPr>
          </a:p>
          <a:p>
            <a:pPr marL="285750" indent="-285750">
              <a:buFont typeface="Arial" panose="020B0604020202020204" pitchFamily="34" charset="0"/>
              <a:buChar char="•"/>
            </a:pPr>
            <a:endParaRPr lang="en-GB" sz="2400" dirty="0">
              <a:solidFill>
                <a:schemeClr val="tx1">
                  <a:lumMod val="85000"/>
                  <a:lumOff val="15000"/>
                </a:schemeClr>
              </a:solidFill>
              <a:ea typeface="+mn-lt"/>
              <a:cs typeface="+mn-lt"/>
            </a:endParaRPr>
          </a:p>
          <a:p>
            <a:r>
              <a:rPr lang="en-GB" sz="2400" dirty="0">
                <a:solidFill>
                  <a:schemeClr val="tx1">
                    <a:lumMod val="85000"/>
                    <a:lumOff val="15000"/>
                  </a:schemeClr>
                </a:solidFill>
                <a:ea typeface="+mn-lt"/>
                <a:cs typeface="+mn-lt"/>
              </a:rPr>
              <a:t>Easy way to create, edit and publish app within Teams </a:t>
            </a:r>
            <a:r>
              <a:rPr lang="en-US" sz="2400" dirty="0">
                <a:solidFill>
                  <a:schemeClr val="tx1">
                    <a:lumMod val="85000"/>
                    <a:lumOff val="15000"/>
                  </a:schemeClr>
                </a:solidFill>
                <a:ea typeface="+mn-lt"/>
                <a:cs typeface="+mn-lt"/>
              </a:rPr>
              <a:t> </a:t>
            </a:r>
            <a:r>
              <a:rPr lang="en-GB" sz="2400" dirty="0">
                <a:solidFill>
                  <a:schemeClr val="tx1">
                    <a:lumMod val="85000"/>
                    <a:lumOff val="15000"/>
                  </a:schemeClr>
                </a:solidFill>
                <a:ea typeface="+mn-lt"/>
                <a:cs typeface="+mn-lt"/>
              </a:rPr>
              <a:t> </a:t>
            </a:r>
          </a:p>
          <a:p>
            <a:endParaRPr lang="en-GB" sz="2400" dirty="0">
              <a:solidFill>
                <a:schemeClr val="tx1">
                  <a:lumMod val="85000"/>
                  <a:lumOff val="15000"/>
                </a:schemeClr>
              </a:solidFill>
              <a:cs typeface="Segoe UI"/>
            </a:endParaRPr>
          </a:p>
          <a:p>
            <a:r>
              <a:rPr lang="en-US" sz="2400" dirty="0">
                <a:solidFill>
                  <a:schemeClr val="tx1">
                    <a:lumMod val="85000"/>
                    <a:lumOff val="15000"/>
                  </a:schemeClr>
                </a:solidFill>
                <a:cs typeface="Segoe UI"/>
              </a:rPr>
              <a:t>Build apps based on custom data tables that are Teams-specific and scenario-specific</a:t>
            </a:r>
            <a:endParaRPr lang="en-US" sz="2400" dirty="0">
              <a:solidFill>
                <a:schemeClr val="tx1">
                  <a:lumMod val="85000"/>
                  <a:lumOff val="15000"/>
                </a:schemeClr>
              </a:solidFill>
              <a:ea typeface="+mn-lt"/>
              <a:cs typeface="+mn-lt"/>
            </a:endParaRPr>
          </a:p>
          <a:p>
            <a:pPr marL="285750" indent="-285750">
              <a:buFont typeface="Arial" panose="020B0604020202020204" pitchFamily="34" charset="0"/>
              <a:buChar char="•"/>
            </a:pPr>
            <a:endParaRPr lang="en-US" sz="2400" dirty="0">
              <a:solidFill>
                <a:schemeClr val="tx1">
                  <a:lumMod val="85000"/>
                  <a:lumOff val="15000"/>
                </a:schemeClr>
              </a:solidFill>
              <a:ea typeface="+mn-lt"/>
              <a:cs typeface="+mn-lt"/>
            </a:endParaRPr>
          </a:p>
          <a:p>
            <a:r>
              <a:rPr lang="en-US" sz="2400" dirty="0">
                <a:solidFill>
                  <a:schemeClr val="tx1">
                    <a:lumMod val="85000"/>
                    <a:lumOff val="15000"/>
                  </a:schemeClr>
                </a:solidFill>
                <a:ea typeface="+mn-lt"/>
                <a:cs typeface="+mn-lt"/>
              </a:rPr>
              <a:t>Ability to share apps with the other team</a:t>
            </a:r>
          </a:p>
          <a:p>
            <a:endParaRPr lang="en-US" sz="2400" dirty="0">
              <a:solidFill>
                <a:schemeClr val="tx1">
                  <a:lumMod val="85000"/>
                  <a:lumOff val="15000"/>
                </a:schemeClr>
              </a:solidFill>
              <a:ea typeface="+mn-lt"/>
              <a:cs typeface="+mn-lt"/>
            </a:endParaRPr>
          </a:p>
        </p:txBody>
      </p:sp>
      <p:grpSp>
        <p:nvGrpSpPr>
          <p:cNvPr id="26" name="Group 25">
            <a:extLst>
              <a:ext uri="{FF2B5EF4-FFF2-40B4-BE49-F238E27FC236}">
                <a16:creationId xmlns:a16="http://schemas.microsoft.com/office/drawing/2014/main" id="{49EFE034-9EA4-B801-AA54-FE0253686073}"/>
              </a:ext>
            </a:extLst>
          </p:cNvPr>
          <p:cNvGrpSpPr/>
          <p:nvPr/>
        </p:nvGrpSpPr>
        <p:grpSpPr>
          <a:xfrm>
            <a:off x="642759" y="4315123"/>
            <a:ext cx="572073" cy="555449"/>
            <a:chOff x="684146" y="4192159"/>
            <a:chExt cx="572073" cy="555449"/>
          </a:xfrm>
        </p:grpSpPr>
        <p:sp>
          <p:nvSpPr>
            <p:cNvPr id="12" name="Oval 11">
              <a:extLst>
                <a:ext uri="{FF2B5EF4-FFF2-40B4-BE49-F238E27FC236}">
                  <a16:creationId xmlns:a16="http://schemas.microsoft.com/office/drawing/2014/main" id="{95D88D53-8675-C1CD-E718-D7E3F98E4AF7}"/>
                </a:ext>
              </a:extLst>
            </p:cNvPr>
            <p:cNvSpPr/>
            <p:nvPr/>
          </p:nvSpPr>
          <p:spPr bwMode="auto">
            <a:xfrm>
              <a:off x="684146" y="4192159"/>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D9124DE3-D85A-4CFA-8809-58D5DFEEADB2}"/>
                </a:ext>
                <a:ext uri="{C183D7F6-B498-43B3-948B-1728B52AA6E4}">
                  <adec:decorative xmlns:adec="http://schemas.microsoft.com/office/drawing/2017/decorative" val="1"/>
                </a:ext>
              </a:extLst>
            </p:cNvPr>
            <p:cNvGrpSpPr>
              <a:grpSpLocks noChangeAspect="1"/>
            </p:cNvGrpSpPr>
            <p:nvPr/>
          </p:nvGrpSpPr>
          <p:grpSpPr>
            <a:xfrm>
              <a:off x="795774" y="4293222"/>
              <a:ext cx="370315" cy="326423"/>
              <a:chOff x="5345113" y="3798888"/>
              <a:chExt cx="431799" cy="345296"/>
            </a:xfrm>
            <a:solidFill>
              <a:schemeClr val="tx2"/>
            </a:solidFill>
          </p:grpSpPr>
          <p:sp>
            <p:nvSpPr>
              <p:cNvPr id="17" name="Freeform 59">
                <a:extLst>
                  <a:ext uri="{FF2B5EF4-FFF2-40B4-BE49-F238E27FC236}">
                    <a16:creationId xmlns:a16="http://schemas.microsoft.com/office/drawing/2014/main" id="{ECA3BE2A-3591-4E83-8490-D4FCB5EB3FF3}"/>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grpFill/>
              <a:ln w="9525" cap="flat">
                <a:solidFill>
                  <a:schemeClr val="tx2"/>
                </a:solidFill>
                <a:prstDash val="solid"/>
                <a:miter/>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18" name="Freeform 60">
                <a:extLst>
                  <a:ext uri="{FF2B5EF4-FFF2-40B4-BE49-F238E27FC236}">
                    <a16:creationId xmlns:a16="http://schemas.microsoft.com/office/drawing/2014/main" id="{6639B169-484D-4A01-9350-5158831F5489}"/>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w="9525" cap="flat">
                <a:solidFill>
                  <a:schemeClr val="tx2"/>
                </a:solidFill>
                <a:prstDash val="solid"/>
                <a:miter/>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grpSp>
        <p:nvGrpSpPr>
          <p:cNvPr id="3" name="Group 2">
            <a:extLst>
              <a:ext uri="{FF2B5EF4-FFF2-40B4-BE49-F238E27FC236}">
                <a16:creationId xmlns:a16="http://schemas.microsoft.com/office/drawing/2014/main" id="{E6885B51-8E27-4EF5-8DCA-2227D3A3C1CF}"/>
              </a:ext>
              <a:ext uri="{C183D7F6-B498-43B3-948B-1728B52AA6E4}">
                <adec:decorative xmlns:adec="http://schemas.microsoft.com/office/drawing/2017/decorative" val="1"/>
              </a:ext>
            </a:extLst>
          </p:cNvPr>
          <p:cNvGrpSpPr/>
          <p:nvPr/>
        </p:nvGrpSpPr>
        <p:grpSpPr>
          <a:xfrm>
            <a:off x="8207781" y="2912245"/>
            <a:ext cx="3241455" cy="1074830"/>
            <a:chOff x="8207781" y="2912245"/>
            <a:chExt cx="3241455" cy="1074830"/>
          </a:xfrm>
        </p:grpSpPr>
        <p:grpSp>
          <p:nvGrpSpPr>
            <p:cNvPr id="15" name="Group 14">
              <a:extLst>
                <a:ext uri="{FF2B5EF4-FFF2-40B4-BE49-F238E27FC236}">
                  <a16:creationId xmlns:a16="http://schemas.microsoft.com/office/drawing/2014/main" id="{F45CFD44-9DAE-44DC-B840-BB89CC2B6465}"/>
                </a:ext>
              </a:extLst>
            </p:cNvPr>
            <p:cNvGrpSpPr/>
            <p:nvPr/>
          </p:nvGrpSpPr>
          <p:grpSpPr>
            <a:xfrm>
              <a:off x="10388013" y="2937665"/>
              <a:ext cx="1061223" cy="1049410"/>
              <a:chOff x="542193" y="3810450"/>
              <a:chExt cx="914400" cy="914400"/>
            </a:xfrm>
          </p:grpSpPr>
          <p:sp>
            <p:nvSpPr>
              <p:cNvPr id="16" name="Oval 15">
                <a:extLst>
                  <a:ext uri="{FF2B5EF4-FFF2-40B4-BE49-F238E27FC236}">
                    <a16:creationId xmlns:a16="http://schemas.microsoft.com/office/drawing/2014/main" id="{06840C90-F7EC-4144-828C-73054821E0F1}"/>
                  </a:ext>
                </a:extLst>
              </p:cNvPr>
              <p:cNvSpPr/>
              <p:nvPr/>
            </p:nvSpPr>
            <p:spPr bwMode="auto">
              <a:xfrm>
                <a:off x="542193" y="3810450"/>
                <a:ext cx="914400" cy="914400"/>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465B240D-4C26-43AF-A17B-2F34F2D42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1" y="3994445"/>
                <a:ext cx="555237" cy="55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E64CBFDF-27DC-4F64-93DD-4ADAD8DD2473}"/>
                </a:ext>
              </a:extLst>
            </p:cNvPr>
            <p:cNvGrpSpPr/>
            <p:nvPr/>
          </p:nvGrpSpPr>
          <p:grpSpPr>
            <a:xfrm>
              <a:off x="8207781" y="2912245"/>
              <a:ext cx="1030160" cy="1049411"/>
              <a:chOff x="8878056" y="467071"/>
              <a:chExt cx="1030160" cy="1049411"/>
            </a:xfrm>
          </p:grpSpPr>
          <p:sp>
            <p:nvSpPr>
              <p:cNvPr id="24" name="Oval 23">
                <a:extLst>
                  <a:ext uri="{FF2B5EF4-FFF2-40B4-BE49-F238E27FC236}">
                    <a16:creationId xmlns:a16="http://schemas.microsoft.com/office/drawing/2014/main" id="{45A6F2F9-EB36-47E2-AC0F-8E8B02461E9D}"/>
                  </a:ext>
                </a:extLst>
              </p:cNvPr>
              <p:cNvSpPr/>
              <p:nvPr/>
            </p:nvSpPr>
            <p:spPr bwMode="auto">
              <a:xfrm>
                <a:off x="8878056" y="467071"/>
                <a:ext cx="1030160" cy="1049411"/>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1">
                      <a:lumMod val="85000"/>
                      <a:lumOff val="15000"/>
                    </a:schemeClr>
                  </a:solidFill>
                  <a:ea typeface="Segoe UI" pitchFamily="34" charset="0"/>
                  <a:cs typeface="Segoe UI" pitchFamily="34" charset="0"/>
                </a:endParaRPr>
              </a:p>
            </p:txBody>
          </p:sp>
          <p:pic>
            <p:nvPicPr>
              <p:cNvPr id="25" name="Picture 24" descr="A picture containing object, clock, drawing&#10;&#10;Description automatically generated">
                <a:extLst>
                  <a:ext uri="{FF2B5EF4-FFF2-40B4-BE49-F238E27FC236}">
                    <a16:creationId xmlns:a16="http://schemas.microsoft.com/office/drawing/2014/main" id="{0841108B-5EB3-4991-9D24-3F8DA3C377CD}"/>
                  </a:ext>
                </a:extLst>
              </p:cNvPr>
              <p:cNvPicPr>
                <a:picLocks noChangeAspect="1"/>
              </p:cNvPicPr>
              <p:nvPr/>
            </p:nvPicPr>
            <p:blipFill>
              <a:blip r:embed="rId4"/>
              <a:stretch>
                <a:fillRect/>
              </a:stretch>
            </p:blipFill>
            <p:spPr>
              <a:xfrm>
                <a:off x="9057477" y="695412"/>
                <a:ext cx="633187" cy="588864"/>
              </a:xfrm>
              <a:prstGeom prst="rect">
                <a:avLst/>
              </a:prstGeom>
            </p:spPr>
          </p:pic>
        </p:grpSp>
        <p:pic>
          <p:nvPicPr>
            <p:cNvPr id="10" name="Graphic 9" descr="Add with solid fill">
              <a:extLst>
                <a:ext uri="{FF2B5EF4-FFF2-40B4-BE49-F238E27FC236}">
                  <a16:creationId xmlns:a16="http://schemas.microsoft.com/office/drawing/2014/main" id="{1EB03B81-6200-4AC5-A022-885875AC00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3711" y="3164331"/>
              <a:ext cx="536218" cy="536218"/>
            </a:xfrm>
            <a:prstGeom prst="rect">
              <a:avLst/>
            </a:prstGeom>
          </p:spPr>
        </p:pic>
      </p:grpSp>
      <p:grpSp>
        <p:nvGrpSpPr>
          <p:cNvPr id="27" name="Group 26">
            <a:extLst>
              <a:ext uri="{FF2B5EF4-FFF2-40B4-BE49-F238E27FC236}">
                <a16:creationId xmlns:a16="http://schemas.microsoft.com/office/drawing/2014/main" id="{7524C9C1-24D0-DC45-8B1E-C71081DA0CE1}"/>
              </a:ext>
            </a:extLst>
          </p:cNvPr>
          <p:cNvGrpSpPr/>
          <p:nvPr/>
        </p:nvGrpSpPr>
        <p:grpSpPr>
          <a:xfrm>
            <a:off x="642759" y="5264693"/>
            <a:ext cx="572073" cy="555449"/>
            <a:chOff x="678927" y="5218975"/>
            <a:chExt cx="572073" cy="555449"/>
          </a:xfrm>
        </p:grpSpPr>
        <p:sp>
          <p:nvSpPr>
            <p:cNvPr id="13" name="Oval 12">
              <a:extLst>
                <a:ext uri="{FF2B5EF4-FFF2-40B4-BE49-F238E27FC236}">
                  <a16:creationId xmlns:a16="http://schemas.microsoft.com/office/drawing/2014/main" id="{1285CAB8-0A02-AE57-07A1-4B625674DA16}"/>
                </a:ext>
              </a:extLst>
            </p:cNvPr>
            <p:cNvSpPr/>
            <p:nvPr/>
          </p:nvSpPr>
          <p:spPr bwMode="auto">
            <a:xfrm>
              <a:off x="678927" y="5218975"/>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F56AD394-85F5-4386-90CD-436EF278C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905" y="5254441"/>
              <a:ext cx="476204" cy="476204"/>
            </a:xfrm>
            <a:prstGeom prst="rect">
              <a:avLst/>
            </a:prstGeom>
          </p:spPr>
        </p:pic>
      </p:grpSp>
      <p:grpSp>
        <p:nvGrpSpPr>
          <p:cNvPr id="21" name="Group 20">
            <a:extLst>
              <a:ext uri="{FF2B5EF4-FFF2-40B4-BE49-F238E27FC236}">
                <a16:creationId xmlns:a16="http://schemas.microsoft.com/office/drawing/2014/main" id="{8F383327-51DB-B357-8AA7-4582483635AE}"/>
              </a:ext>
            </a:extLst>
          </p:cNvPr>
          <p:cNvGrpSpPr/>
          <p:nvPr/>
        </p:nvGrpSpPr>
        <p:grpSpPr>
          <a:xfrm>
            <a:off x="642760" y="3231886"/>
            <a:ext cx="572073" cy="555449"/>
            <a:chOff x="684544" y="3096385"/>
            <a:chExt cx="572073" cy="555449"/>
          </a:xfrm>
        </p:grpSpPr>
        <p:sp>
          <p:nvSpPr>
            <p:cNvPr id="11" name="Oval 10">
              <a:extLst>
                <a:ext uri="{FF2B5EF4-FFF2-40B4-BE49-F238E27FC236}">
                  <a16:creationId xmlns:a16="http://schemas.microsoft.com/office/drawing/2014/main" id="{91C878F7-C34B-CAC4-07E7-CEDA7280F7E7}"/>
                </a:ext>
              </a:extLst>
            </p:cNvPr>
            <p:cNvSpPr/>
            <p:nvPr/>
          </p:nvSpPr>
          <p:spPr bwMode="auto">
            <a:xfrm>
              <a:off x="684544" y="3096385"/>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6" name="Graphic 5">
              <a:extLst>
                <a:ext uri="{FF2B5EF4-FFF2-40B4-BE49-F238E27FC236}">
                  <a16:creationId xmlns:a16="http://schemas.microsoft.com/office/drawing/2014/main" id="{0ECD5663-7FAC-4E73-88C1-4B3A3B52A9CD}"/>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81"/>
            <a:stretch/>
          </p:blipFill>
          <p:spPr>
            <a:xfrm>
              <a:off x="756112" y="3144782"/>
              <a:ext cx="439649" cy="415023"/>
            </a:xfrm>
            <a:prstGeom prst="rect">
              <a:avLst/>
            </a:prstGeom>
          </p:spPr>
        </p:pic>
      </p:grpSp>
      <p:grpSp>
        <p:nvGrpSpPr>
          <p:cNvPr id="20" name="Group 19">
            <a:extLst>
              <a:ext uri="{FF2B5EF4-FFF2-40B4-BE49-F238E27FC236}">
                <a16:creationId xmlns:a16="http://schemas.microsoft.com/office/drawing/2014/main" id="{F83DD44D-E0E5-C740-C859-80B31F17191F}"/>
              </a:ext>
            </a:extLst>
          </p:cNvPr>
          <p:cNvGrpSpPr/>
          <p:nvPr/>
        </p:nvGrpSpPr>
        <p:grpSpPr>
          <a:xfrm>
            <a:off x="643158" y="2330522"/>
            <a:ext cx="572073" cy="555449"/>
            <a:chOff x="684544" y="2224259"/>
            <a:chExt cx="572073" cy="555449"/>
          </a:xfrm>
        </p:grpSpPr>
        <p:sp>
          <p:nvSpPr>
            <p:cNvPr id="8" name="Oval 7">
              <a:extLst>
                <a:ext uri="{FF2B5EF4-FFF2-40B4-BE49-F238E27FC236}">
                  <a16:creationId xmlns:a16="http://schemas.microsoft.com/office/drawing/2014/main" id="{999BD4CA-9776-CE6F-176D-BE87B1772B3C}"/>
                </a:ext>
              </a:extLst>
            </p:cNvPr>
            <p:cNvSpPr/>
            <p:nvPr/>
          </p:nvSpPr>
          <p:spPr bwMode="auto">
            <a:xfrm>
              <a:off x="684544" y="2224259"/>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9DFF478D-3FA4-429D-B044-2CFBF9FA9E5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5258" y="2288870"/>
              <a:ext cx="429851" cy="429851"/>
            </a:xfrm>
            <a:prstGeom prst="rect">
              <a:avLst/>
            </a:prstGeom>
          </p:spPr>
        </p:pic>
      </p:grpSp>
      <p:grpSp>
        <p:nvGrpSpPr>
          <p:cNvPr id="14" name="Group 13">
            <a:extLst>
              <a:ext uri="{FF2B5EF4-FFF2-40B4-BE49-F238E27FC236}">
                <a16:creationId xmlns:a16="http://schemas.microsoft.com/office/drawing/2014/main" id="{D813BD07-C54A-5CDF-9B71-295C9118F74B}"/>
              </a:ext>
            </a:extLst>
          </p:cNvPr>
          <p:cNvGrpSpPr/>
          <p:nvPr/>
        </p:nvGrpSpPr>
        <p:grpSpPr>
          <a:xfrm>
            <a:off x="643159" y="1593200"/>
            <a:ext cx="572073" cy="555449"/>
            <a:chOff x="679104" y="1497670"/>
            <a:chExt cx="572073" cy="555449"/>
          </a:xfrm>
        </p:grpSpPr>
        <p:sp>
          <p:nvSpPr>
            <p:cNvPr id="5" name="Oval 4">
              <a:extLst>
                <a:ext uri="{FF2B5EF4-FFF2-40B4-BE49-F238E27FC236}">
                  <a16:creationId xmlns:a16="http://schemas.microsoft.com/office/drawing/2014/main" id="{1C78CA5D-F1F4-1832-F129-06C8A396900B}"/>
                </a:ext>
              </a:extLst>
            </p:cNvPr>
            <p:cNvSpPr/>
            <p:nvPr/>
          </p:nvSpPr>
          <p:spPr bwMode="auto">
            <a:xfrm>
              <a:off x="679104" y="1497670"/>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2F7B72C-3899-4132-BC3F-9698BF615D44}"/>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656" y="1554479"/>
              <a:ext cx="415023" cy="415023"/>
            </a:xfrm>
            <a:prstGeom prst="rect">
              <a:avLst/>
            </a:prstGeom>
          </p:spPr>
        </p:pic>
      </p:grpSp>
      <p:sp>
        <p:nvSpPr>
          <p:cNvPr id="30" name="Footer Placeholder 2">
            <a:extLst>
              <a:ext uri="{FF2B5EF4-FFF2-40B4-BE49-F238E27FC236}">
                <a16:creationId xmlns:a16="http://schemas.microsoft.com/office/drawing/2014/main" id="{A4D7FBBD-C5B2-CD50-DEB9-88D22C08BF40}"/>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39461491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37-2370-449B-8BFC-834B4FA1BC16}"/>
              </a:ext>
            </a:extLst>
          </p:cNvPr>
          <p:cNvSpPr>
            <a:spLocks noGrp="1"/>
          </p:cNvSpPr>
          <p:nvPr>
            <p:ph type="title"/>
          </p:nvPr>
        </p:nvSpPr>
        <p:spPr>
          <a:xfrm>
            <a:off x="583163" y="517849"/>
            <a:ext cx="11277599" cy="594360"/>
          </a:xfrm>
        </p:spPr>
        <p:txBody>
          <a:bodyPr>
            <a:noAutofit/>
          </a:bodyPr>
          <a:lstStyle/>
          <a:p>
            <a:r>
              <a:rPr lang="en-GB" sz="3600" dirty="0">
                <a:solidFill>
                  <a:schemeClr val="tx2"/>
                </a:solidFill>
                <a:latin typeface="+mj-lt"/>
              </a:rPr>
              <a:t>Data Sources Pane</a:t>
            </a:r>
            <a:br>
              <a:rPr lang="en-GB" sz="3600" dirty="0">
                <a:solidFill>
                  <a:schemeClr val="tx2"/>
                </a:solidFill>
                <a:latin typeface="+mj-lt"/>
              </a:rPr>
            </a:br>
            <a:endParaRPr lang="en-GB" sz="3600" dirty="0">
              <a:solidFill>
                <a:schemeClr val="tx2"/>
              </a:solidFill>
              <a:latin typeface="+mj-lt"/>
            </a:endParaRPr>
          </a:p>
        </p:txBody>
      </p:sp>
      <p:sp>
        <p:nvSpPr>
          <p:cNvPr id="5" name="Content Placeholder 4">
            <a:extLst>
              <a:ext uri="{FF2B5EF4-FFF2-40B4-BE49-F238E27FC236}">
                <a16:creationId xmlns:a16="http://schemas.microsoft.com/office/drawing/2014/main" id="{59BB852D-620E-444E-A43D-04DB94A3907C}"/>
              </a:ext>
            </a:extLst>
          </p:cNvPr>
          <p:cNvSpPr>
            <a:spLocks noGrp="1"/>
          </p:cNvSpPr>
          <p:nvPr>
            <p:ph idx="1"/>
          </p:nvPr>
        </p:nvSpPr>
        <p:spPr>
          <a:xfrm>
            <a:off x="653143" y="1739999"/>
            <a:ext cx="6302021" cy="2439714"/>
          </a:xfrm>
        </p:spPr>
        <p:txBody>
          <a:bodyPr vert="horz" wrap="square" lIns="0" tIns="0" rIns="182880" bIns="0" rtlCol="0" anchor="t">
            <a:noAutofit/>
          </a:bodyPr>
          <a:lstStyle/>
          <a:p>
            <a:r>
              <a:rPr lang="en-GB" dirty="0">
                <a:solidFill>
                  <a:schemeClr val="tx1"/>
                </a:solidFill>
                <a:cs typeface="Segoe UI"/>
              </a:rPr>
              <a:t>Add tables from Dataverse for Teams</a:t>
            </a:r>
          </a:p>
          <a:p>
            <a:endParaRPr lang="en-GB" dirty="0">
              <a:solidFill>
                <a:schemeClr val="tx1"/>
              </a:solidFill>
            </a:endParaRPr>
          </a:p>
          <a:p>
            <a:r>
              <a:rPr lang="en-GB" dirty="0">
                <a:solidFill>
                  <a:schemeClr val="tx1"/>
                </a:solidFill>
                <a:cs typeface="Segoe UI"/>
              </a:rPr>
              <a:t>Access to Connectors</a:t>
            </a:r>
          </a:p>
        </p:txBody>
      </p:sp>
      <p:pic>
        <p:nvPicPr>
          <p:cNvPr id="7" name="Picture 6" descr="Application can contain multiple data sources. This example has Office 365 Users, Microsoft Teams, 2 Dataverse tables">
            <a:extLst>
              <a:ext uri="{FF2B5EF4-FFF2-40B4-BE49-F238E27FC236}">
                <a16:creationId xmlns:a16="http://schemas.microsoft.com/office/drawing/2014/main" id="{21542245-3B16-4911-BFC6-99BA948A63CA}"/>
              </a:ext>
            </a:extLst>
          </p:cNvPr>
          <p:cNvPicPr>
            <a:picLocks noChangeAspect="1"/>
          </p:cNvPicPr>
          <p:nvPr/>
        </p:nvPicPr>
        <p:blipFill>
          <a:blip r:embed="rId3"/>
          <a:stretch>
            <a:fillRect/>
          </a:stretch>
        </p:blipFill>
        <p:spPr>
          <a:xfrm>
            <a:off x="7839667" y="1884576"/>
            <a:ext cx="3133725" cy="2914650"/>
          </a:xfrm>
          <a:prstGeom prst="rect">
            <a:avLst/>
          </a:prstGeom>
          <a:ln w="12700">
            <a:solidFill>
              <a:schemeClr val="tx1">
                <a:lumMod val="50000"/>
                <a:lumOff val="50000"/>
              </a:schemeClr>
            </a:solidFill>
          </a:ln>
          <a:effectLst>
            <a:outerShdw blurRad="50800" dist="38100" dir="2700000" algn="tl" rotWithShape="0">
              <a:prstClr val="black">
                <a:alpha val="40000"/>
              </a:prstClr>
            </a:outerShdw>
          </a:effectLst>
        </p:spPr>
      </p:pic>
      <p:sp>
        <p:nvSpPr>
          <p:cNvPr id="3" name="Footer Placeholder 4">
            <a:extLst>
              <a:ext uri="{FF2B5EF4-FFF2-40B4-BE49-F238E27FC236}">
                <a16:creationId xmlns:a16="http://schemas.microsoft.com/office/drawing/2014/main" id="{198E7AB7-F80A-5B57-E7AE-F709B4E27392}"/>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3337208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BAA1-77E3-46BF-81D0-09F1FCA3D88B}"/>
              </a:ext>
            </a:extLst>
          </p:cNvPr>
          <p:cNvSpPr>
            <a:spLocks noGrp="1"/>
          </p:cNvSpPr>
          <p:nvPr>
            <p:ph type="title"/>
          </p:nvPr>
        </p:nvSpPr>
        <p:spPr>
          <a:xfrm>
            <a:off x="531845" y="483533"/>
            <a:ext cx="11277599" cy="594360"/>
          </a:xfrm>
        </p:spPr>
        <p:txBody>
          <a:bodyPr>
            <a:normAutofit/>
          </a:bodyPr>
          <a:lstStyle/>
          <a:p>
            <a:r>
              <a:rPr lang="en-GB" sz="3600">
                <a:solidFill>
                  <a:schemeClr val="tx2"/>
                </a:solidFill>
                <a:latin typeface="+mj-lt"/>
              </a:rPr>
              <a:t>App Checker </a:t>
            </a:r>
          </a:p>
        </p:txBody>
      </p:sp>
      <p:sp>
        <p:nvSpPr>
          <p:cNvPr id="9" name="Content Placeholder 8">
            <a:extLst>
              <a:ext uri="{FF2B5EF4-FFF2-40B4-BE49-F238E27FC236}">
                <a16:creationId xmlns:a16="http://schemas.microsoft.com/office/drawing/2014/main" id="{24833DE5-2E78-4543-8C77-E7DA52A4D980}"/>
              </a:ext>
            </a:extLst>
          </p:cNvPr>
          <p:cNvSpPr>
            <a:spLocks noGrp="1"/>
          </p:cNvSpPr>
          <p:nvPr>
            <p:ph idx="1"/>
          </p:nvPr>
        </p:nvSpPr>
        <p:spPr>
          <a:xfrm>
            <a:off x="611155" y="1616165"/>
            <a:ext cx="5794021" cy="4514047"/>
          </a:xfrm>
        </p:spPr>
        <p:txBody>
          <a:bodyPr vert="horz" wrap="square" lIns="0" tIns="0" rIns="182880" bIns="0" rtlCol="0" anchor="t">
            <a:noAutofit/>
          </a:bodyPr>
          <a:lstStyle/>
          <a:p>
            <a:r>
              <a:rPr lang="en-GB" dirty="0">
                <a:solidFill>
                  <a:schemeClr val="tx1"/>
                </a:solidFill>
                <a:cs typeface="Segoe UI"/>
              </a:rPr>
              <a:t>Helps to resolve formula issues</a:t>
            </a:r>
          </a:p>
          <a:p>
            <a:endParaRPr lang="en-GB" dirty="0">
              <a:solidFill>
                <a:schemeClr val="tx1"/>
              </a:solidFill>
            </a:endParaRPr>
          </a:p>
          <a:p>
            <a:r>
              <a:rPr lang="en-GB" dirty="0">
                <a:solidFill>
                  <a:schemeClr val="tx1"/>
                </a:solidFill>
                <a:cs typeface="Segoe UI"/>
              </a:rPr>
              <a:t>Runtime issues</a:t>
            </a:r>
          </a:p>
          <a:p>
            <a:endParaRPr lang="en-GB" dirty="0">
              <a:solidFill>
                <a:schemeClr val="tx1"/>
              </a:solidFill>
            </a:endParaRPr>
          </a:p>
          <a:p>
            <a:r>
              <a:rPr lang="en-GB" dirty="0">
                <a:solidFill>
                  <a:schemeClr val="tx1"/>
                </a:solidFill>
                <a:cs typeface="Segoe UI"/>
              </a:rPr>
              <a:t>App Accessibility  </a:t>
            </a:r>
            <a:endParaRPr lang="en-GB" dirty="0">
              <a:solidFill>
                <a:schemeClr val="tx1"/>
              </a:solidFill>
            </a:endParaRPr>
          </a:p>
          <a:p>
            <a:endParaRPr lang="en-GB" dirty="0">
              <a:solidFill>
                <a:schemeClr val="tx1"/>
              </a:solidFill>
            </a:endParaRPr>
          </a:p>
          <a:p>
            <a:endParaRPr lang="en-GB" dirty="0">
              <a:solidFill>
                <a:schemeClr val="tx1"/>
              </a:solidFill>
            </a:endParaRPr>
          </a:p>
        </p:txBody>
      </p:sp>
      <p:sp>
        <p:nvSpPr>
          <p:cNvPr id="12" name="AutoShape 4" descr="App-checker">
            <a:extLst>
              <a:ext uri="{FF2B5EF4-FFF2-40B4-BE49-F238E27FC236}">
                <a16:creationId xmlns:a16="http://schemas.microsoft.com/office/drawing/2014/main" id="{DDD54841-BBF3-4967-B7FD-588503FF64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pp checker shows number of errors and warnings in 5 categories: Formulas, Runtime, Rules, Accessibility and Performance">
            <a:extLst>
              <a:ext uri="{FF2B5EF4-FFF2-40B4-BE49-F238E27FC236}">
                <a16:creationId xmlns:a16="http://schemas.microsoft.com/office/drawing/2014/main" id="{63B4B334-4E1C-4E92-BB3D-7FC92C4A234C}"/>
              </a:ext>
            </a:extLst>
          </p:cNvPr>
          <p:cNvPicPr>
            <a:picLocks noChangeAspect="1"/>
          </p:cNvPicPr>
          <p:nvPr/>
        </p:nvPicPr>
        <p:blipFill rotWithShape="1">
          <a:blip r:embed="rId2"/>
          <a:srcRect b="3542"/>
          <a:stretch/>
        </p:blipFill>
        <p:spPr>
          <a:xfrm>
            <a:off x="5819349" y="1662113"/>
            <a:ext cx="3009900" cy="3114604"/>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6" name="Picture 5" descr="In this example Accessibility category has 42 errors and 1 warning about missing captions">
            <a:extLst>
              <a:ext uri="{FF2B5EF4-FFF2-40B4-BE49-F238E27FC236}">
                <a16:creationId xmlns:a16="http://schemas.microsoft.com/office/drawing/2014/main" id="{216CF9DE-AECB-4D59-B7E2-B8B8ED0AFA4E}"/>
              </a:ext>
            </a:extLst>
          </p:cNvPr>
          <p:cNvPicPr>
            <a:picLocks noChangeAspect="1"/>
          </p:cNvPicPr>
          <p:nvPr/>
        </p:nvPicPr>
        <p:blipFill rotWithShape="1">
          <a:blip r:embed="rId3"/>
          <a:srcRect b="11143"/>
          <a:stretch/>
        </p:blipFill>
        <p:spPr>
          <a:xfrm>
            <a:off x="8877017" y="1662113"/>
            <a:ext cx="3028950" cy="3114604"/>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sp>
        <p:nvSpPr>
          <p:cNvPr id="3" name="Footer Placeholder 4">
            <a:extLst>
              <a:ext uri="{FF2B5EF4-FFF2-40B4-BE49-F238E27FC236}">
                <a16:creationId xmlns:a16="http://schemas.microsoft.com/office/drawing/2014/main" id="{2C933E95-0BCD-9A20-12B2-0A20A2002056}"/>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1898674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B3A2-77C2-4C91-B288-AB80308F8C2A}"/>
              </a:ext>
            </a:extLst>
          </p:cNvPr>
          <p:cNvSpPr>
            <a:spLocks noGrp="1"/>
          </p:cNvSpPr>
          <p:nvPr>
            <p:ph type="title"/>
          </p:nvPr>
        </p:nvSpPr>
        <p:spPr>
          <a:xfrm>
            <a:off x="590550" y="494996"/>
            <a:ext cx="11277599" cy="594360"/>
          </a:xfrm>
        </p:spPr>
        <p:txBody>
          <a:bodyPr>
            <a:normAutofit fontScale="90000"/>
          </a:bodyPr>
          <a:lstStyle/>
          <a:p>
            <a:r>
              <a:rPr lang="en-GB" dirty="0">
                <a:solidFill>
                  <a:schemeClr val="tx2"/>
                </a:solidFill>
              </a:rPr>
              <a:t>Components </a:t>
            </a:r>
          </a:p>
        </p:txBody>
      </p:sp>
      <p:sp>
        <p:nvSpPr>
          <p:cNvPr id="4" name="Content Placeholder 3">
            <a:extLst>
              <a:ext uri="{FF2B5EF4-FFF2-40B4-BE49-F238E27FC236}">
                <a16:creationId xmlns:a16="http://schemas.microsoft.com/office/drawing/2014/main" id="{B1B616B1-2B76-44A0-9209-CDC48E992431}"/>
              </a:ext>
            </a:extLst>
          </p:cNvPr>
          <p:cNvSpPr>
            <a:spLocks noGrp="1"/>
          </p:cNvSpPr>
          <p:nvPr>
            <p:ph idx="1"/>
          </p:nvPr>
        </p:nvSpPr>
        <p:spPr>
          <a:xfrm>
            <a:off x="625152" y="1633635"/>
            <a:ext cx="5638800" cy="4514047"/>
          </a:xfrm>
        </p:spPr>
        <p:txBody>
          <a:bodyPr/>
          <a:lstStyle/>
          <a:p>
            <a:r>
              <a:rPr lang="en-GB" b="1" i="0" dirty="0">
                <a:solidFill>
                  <a:schemeClr val="tx1"/>
                </a:solidFill>
                <a:effectLst/>
                <a:latin typeface="Segoe UI" panose="020B0502040204020203" pitchFamily="34" charset="0"/>
              </a:rPr>
              <a:t>Components</a:t>
            </a:r>
            <a:r>
              <a:rPr lang="en-GB" b="0" i="0" dirty="0">
                <a:solidFill>
                  <a:schemeClr val="tx1"/>
                </a:solidFill>
                <a:effectLst/>
                <a:latin typeface="Segoe UI" panose="020B0502040204020203" pitchFamily="34" charset="0"/>
              </a:rPr>
              <a:t> are reusable building blocks for canvas apps</a:t>
            </a:r>
          </a:p>
          <a:p>
            <a:endParaRPr lang="en-GB" dirty="0">
              <a:solidFill>
                <a:schemeClr val="tx1"/>
              </a:solidFill>
              <a:latin typeface="Segoe UI" panose="020B0502040204020203" pitchFamily="34" charset="0"/>
            </a:endParaRPr>
          </a:p>
          <a:p>
            <a:r>
              <a:rPr lang="en-GB" b="0" i="0" dirty="0">
                <a:solidFill>
                  <a:schemeClr val="tx1"/>
                </a:solidFill>
                <a:effectLst/>
                <a:latin typeface="Segoe UI" panose="020B0502040204020203" pitchFamily="34" charset="0"/>
              </a:rPr>
              <a:t>Use custom properties to receive input values and emit data </a:t>
            </a:r>
          </a:p>
          <a:p>
            <a:endParaRPr lang="en-GB" dirty="0">
              <a:solidFill>
                <a:schemeClr val="tx1"/>
              </a:solidFill>
              <a:latin typeface="Segoe UI" panose="020B0502040204020203" pitchFamily="34" charset="0"/>
            </a:endParaRPr>
          </a:p>
          <a:p>
            <a:r>
              <a:rPr lang="en-GB" dirty="0">
                <a:solidFill>
                  <a:schemeClr val="tx1"/>
                </a:solidFill>
                <a:latin typeface="Segoe UI" panose="020B0502040204020203" pitchFamily="34" charset="0"/>
              </a:rPr>
              <a:t>Create component libraries</a:t>
            </a:r>
          </a:p>
          <a:p>
            <a:endParaRPr lang="en-GB" dirty="0">
              <a:solidFill>
                <a:schemeClr val="tx1"/>
              </a:solidFill>
              <a:latin typeface="Segoe UI" panose="020B0502040204020203" pitchFamily="34" charset="0"/>
            </a:endParaRPr>
          </a:p>
          <a:p>
            <a:r>
              <a:rPr lang="en-GB" dirty="0">
                <a:solidFill>
                  <a:schemeClr val="tx1"/>
                </a:solidFill>
                <a:latin typeface="Segoe UI" panose="020B0502040204020203" pitchFamily="34" charset="0"/>
              </a:rPr>
              <a:t>Can be created using code (PCF)</a:t>
            </a:r>
            <a:endParaRPr lang="en-GB" dirty="0">
              <a:solidFill>
                <a:schemeClr val="tx1"/>
              </a:solidFill>
            </a:endParaRPr>
          </a:p>
        </p:txBody>
      </p:sp>
      <p:pic>
        <p:nvPicPr>
          <p:cNvPr id="1026" name="Picture 2" descr="Create new custom component using tree view">
            <a:extLst>
              <a:ext uri="{FF2B5EF4-FFF2-40B4-BE49-F238E27FC236}">
                <a16:creationId xmlns:a16="http://schemas.microsoft.com/office/drawing/2014/main" id="{9FE91AFB-61BA-4A25-B19D-10C478F0C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6" t="32381" r="3091" b="2381"/>
          <a:stretch/>
        </p:blipFill>
        <p:spPr bwMode="auto">
          <a:xfrm>
            <a:off x="6229350" y="2730820"/>
            <a:ext cx="2771775" cy="225361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Choose property type: Input or Output.&#10;Set data type of the property, e.g. Table">
            <a:extLst>
              <a:ext uri="{FF2B5EF4-FFF2-40B4-BE49-F238E27FC236}">
                <a16:creationId xmlns:a16="http://schemas.microsoft.com/office/drawing/2014/main" id="{84867BCE-1A32-477C-825C-34C89B324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8775" y="2381250"/>
            <a:ext cx="2771775" cy="295275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4AFEE8F2-6C74-0D8D-CD73-8C5A2F322228}"/>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369337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81DA0B-39AA-41FF-91B0-61360F4768DF}"/>
              </a:ext>
              <a:ext uri="{C183D7F6-B498-43B3-948B-1728B52AA6E4}">
                <adec:decorative xmlns:adec="http://schemas.microsoft.com/office/drawing/2017/decorative" val="1"/>
              </a:ext>
            </a:extLst>
          </p:cNvPr>
          <p:cNvSpPr/>
          <p:nvPr/>
        </p:nvSpPr>
        <p:spPr bwMode="auto">
          <a:xfrm>
            <a:off x="10785568" y="4960961"/>
            <a:ext cx="841618" cy="581803"/>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1E92E19-D372-485F-A94B-8020C34000E8}"/>
              </a:ext>
            </a:extLst>
          </p:cNvPr>
          <p:cNvSpPr>
            <a:spLocks noGrp="1"/>
          </p:cNvSpPr>
          <p:nvPr>
            <p:ph type="title"/>
          </p:nvPr>
        </p:nvSpPr>
        <p:spPr>
          <a:xfrm>
            <a:off x="586740" y="498642"/>
            <a:ext cx="11018520" cy="553998"/>
          </a:xfrm>
        </p:spPr>
        <p:txBody>
          <a:bodyPr/>
          <a:lstStyle/>
          <a:p>
            <a:r>
              <a:rPr lang="en-US" dirty="0"/>
              <a:t>Variables and collections</a:t>
            </a:r>
            <a:endParaRPr lang="en-GB" dirty="0"/>
          </a:p>
        </p:txBody>
      </p:sp>
      <p:sp>
        <p:nvSpPr>
          <p:cNvPr id="3" name="TextBox 2">
            <a:extLst>
              <a:ext uri="{FF2B5EF4-FFF2-40B4-BE49-F238E27FC236}">
                <a16:creationId xmlns:a16="http://schemas.microsoft.com/office/drawing/2014/main" id="{17E89BF4-9442-4822-B4DB-8C8A119709CE}"/>
              </a:ext>
            </a:extLst>
          </p:cNvPr>
          <p:cNvSpPr txBox="1"/>
          <p:nvPr/>
        </p:nvSpPr>
        <p:spPr>
          <a:xfrm>
            <a:off x="628519" y="1400102"/>
            <a:ext cx="11198916" cy="4431983"/>
          </a:xfrm>
          <a:prstGeom prst="rect">
            <a:avLst/>
          </a:prstGeom>
          <a:noFill/>
        </p:spPr>
        <p:txBody>
          <a:bodyPr wrap="square" lIns="0" tIns="0" rIns="0" bIns="0" rtlCol="0">
            <a:spAutoFit/>
          </a:bodyPr>
          <a:lstStyle/>
          <a:p>
            <a:r>
              <a:rPr lang="en-GB" sz="2400" b="1" i="0" dirty="0">
                <a:effectLst/>
              </a:rPr>
              <a:t>SET – </a:t>
            </a:r>
            <a:r>
              <a:rPr lang="en-GB" sz="2400" b="0" i="0" dirty="0">
                <a:effectLst/>
              </a:rPr>
              <a:t>sets </a:t>
            </a:r>
            <a:r>
              <a:rPr lang="en-GB" sz="2400" b="1" i="0" dirty="0">
                <a:effectLst/>
              </a:rPr>
              <a:t>global variable</a:t>
            </a:r>
            <a:r>
              <a:rPr lang="en-GB" sz="2400" b="0" i="0" dirty="0">
                <a:effectLst/>
              </a:rPr>
              <a:t>, that can be reused later anywhere in the app</a:t>
            </a:r>
          </a:p>
          <a:p>
            <a:endParaRPr lang="en-GB" sz="2400" dirty="0"/>
          </a:p>
          <a:p>
            <a:pPr algn="l"/>
            <a:endParaRPr lang="en-GB" sz="2400" b="1" i="0" dirty="0">
              <a:effectLst/>
            </a:endParaRPr>
          </a:p>
          <a:p>
            <a:pPr algn="l"/>
            <a:endParaRPr lang="en-GB" sz="2400" b="1" i="0" dirty="0">
              <a:effectLst/>
            </a:endParaRPr>
          </a:p>
          <a:p>
            <a:pPr algn="l"/>
            <a:r>
              <a:rPr lang="en-GB" sz="2400" b="1" dirty="0"/>
              <a:t>UPDATECONTEXT</a:t>
            </a:r>
            <a:r>
              <a:rPr lang="en-GB" sz="2400" b="1" i="0" dirty="0">
                <a:effectLst/>
              </a:rPr>
              <a:t> – </a:t>
            </a:r>
            <a:r>
              <a:rPr lang="en-GB" sz="2400" i="0" dirty="0">
                <a:effectLst/>
              </a:rPr>
              <a:t>sets </a:t>
            </a:r>
            <a:r>
              <a:rPr lang="en-GB" sz="2400" b="1" i="0" dirty="0">
                <a:effectLst/>
              </a:rPr>
              <a:t>local variable</a:t>
            </a:r>
            <a:r>
              <a:rPr lang="en-GB" sz="2400" i="0" dirty="0">
                <a:effectLst/>
              </a:rPr>
              <a:t>, that can be reused on the current screen</a:t>
            </a:r>
          </a:p>
          <a:p>
            <a:pPr algn="l"/>
            <a:endParaRPr lang="en-GB" sz="2400" dirty="0"/>
          </a:p>
          <a:p>
            <a:pPr algn="l"/>
            <a:endParaRPr lang="en-GB" sz="2400" b="0" i="0" dirty="0">
              <a:effectLst/>
            </a:endParaRPr>
          </a:p>
          <a:p>
            <a:pPr algn="l"/>
            <a:endParaRPr lang="en-GB" sz="2400" dirty="0"/>
          </a:p>
          <a:p>
            <a:r>
              <a:rPr lang="en-GB" sz="2400" b="1" i="0" dirty="0">
                <a:effectLst/>
              </a:rPr>
              <a:t>COLLECT – </a:t>
            </a:r>
            <a:r>
              <a:rPr lang="en-GB" sz="2400" dirty="0"/>
              <a:t>adds records to the </a:t>
            </a:r>
            <a:r>
              <a:rPr lang="en-GB" sz="2400" b="1" dirty="0"/>
              <a:t>collection</a:t>
            </a:r>
          </a:p>
          <a:p>
            <a:pPr algn="l"/>
            <a:endParaRPr lang="en-GB" sz="2400" b="0" i="0" dirty="0">
              <a:effectLst/>
            </a:endParaRPr>
          </a:p>
          <a:p>
            <a:pPr algn="l"/>
            <a:r>
              <a:rPr lang="en-GB" sz="2400" b="0" i="0" dirty="0">
                <a:effectLst/>
              </a:rPr>
              <a:t> </a:t>
            </a:r>
            <a:endParaRPr lang="en-GB" sz="2400" dirty="0"/>
          </a:p>
          <a:p>
            <a:pPr algn="l"/>
            <a:endParaRPr lang="en-GB" sz="2400" dirty="0"/>
          </a:p>
        </p:txBody>
      </p:sp>
      <p:pic>
        <p:nvPicPr>
          <p:cNvPr id="5" name="Picture 4">
            <a:extLst>
              <a:ext uri="{FF2B5EF4-FFF2-40B4-BE49-F238E27FC236}">
                <a16:creationId xmlns:a16="http://schemas.microsoft.com/office/drawing/2014/main" id="{12CEFC4C-DE05-4D4B-9632-B75EF71EA360}"/>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628519" y="2011012"/>
            <a:ext cx="10157049" cy="566031"/>
          </a:xfrm>
          <a:prstGeom prst="rect">
            <a:avLst/>
          </a:prstGeom>
          <a:ln>
            <a:solidFill>
              <a:schemeClr val="bg1"/>
            </a:solidFill>
          </a:ln>
        </p:spPr>
      </p:pic>
      <p:sp>
        <p:nvSpPr>
          <p:cNvPr id="7" name="TextBox 6">
            <a:extLst>
              <a:ext uri="{FF2B5EF4-FFF2-40B4-BE49-F238E27FC236}">
                <a16:creationId xmlns:a16="http://schemas.microsoft.com/office/drawing/2014/main" id="{46366557-4B2E-43B9-8F35-728C40E14991}"/>
              </a:ext>
            </a:extLst>
          </p:cNvPr>
          <p:cNvSpPr txBox="1"/>
          <p:nvPr/>
        </p:nvSpPr>
        <p:spPr>
          <a:xfrm>
            <a:off x="870604" y="2160623"/>
            <a:ext cx="958724" cy="307777"/>
          </a:xfrm>
          <a:prstGeom prst="rect">
            <a:avLst/>
          </a:prstGeom>
          <a:noFill/>
        </p:spPr>
        <p:txBody>
          <a:bodyPr wrap="none" lIns="0" tIns="0" rIns="0" bIns="0" rtlCol="0">
            <a:spAutoFit/>
          </a:bodyPr>
          <a:lstStyle/>
          <a:p>
            <a:pPr algn="l"/>
            <a:r>
              <a:rPr lang="en-US" sz="2000" err="1"/>
              <a:t>OnEvent</a:t>
            </a:r>
            <a:endParaRPr lang="en-GB" sz="2000" err="1"/>
          </a:p>
        </p:txBody>
      </p:sp>
      <p:sp>
        <p:nvSpPr>
          <p:cNvPr id="10" name="Text Box 5">
            <a:extLst>
              <a:ext uri="{FF2B5EF4-FFF2-40B4-BE49-F238E27FC236}">
                <a16:creationId xmlns:a16="http://schemas.microsoft.com/office/drawing/2014/main" id="{432EC992-8476-44E7-8B64-CD23BCBDCC6B}"/>
              </a:ext>
            </a:extLst>
          </p:cNvPr>
          <p:cNvSpPr txBox="1"/>
          <p:nvPr/>
        </p:nvSpPr>
        <p:spPr>
          <a:xfrm>
            <a:off x="3578688" y="2103343"/>
            <a:ext cx="7603288"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Set</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err="1">
                <a:effectLst/>
                <a:latin typeface="Consolas" panose="020B0609020204030204" pitchFamily="49" charset="0"/>
                <a:ea typeface="Calibri" panose="020F0502020204030204" pitchFamily="34" charset="0"/>
                <a:cs typeface="Times New Roman" panose="02020603050405020304" pitchFamily="18" charset="0"/>
              </a:rPr>
              <a:t>gblVar</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a:solidFill>
                  <a:srgbClr val="C00000"/>
                </a:solidFill>
                <a:effectLst/>
                <a:latin typeface="Consolas" panose="020B0609020204030204" pitchFamily="49" charset="0"/>
                <a:ea typeface="Calibri" panose="020F0502020204030204" pitchFamily="34" charset="0"/>
                <a:cs typeface="Times New Roman" panose="02020603050405020304" pitchFamily="18" charset="0"/>
              </a:rPr>
              <a:t>"value"</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E3A176DF-08B8-467E-8DAA-234FC4F4ADEA}"/>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628519" y="3503265"/>
            <a:ext cx="10157049" cy="566031"/>
          </a:xfrm>
          <a:prstGeom prst="rect">
            <a:avLst/>
          </a:prstGeom>
          <a:ln>
            <a:solidFill>
              <a:schemeClr val="bg1"/>
            </a:solidFill>
          </a:ln>
        </p:spPr>
      </p:pic>
      <p:sp>
        <p:nvSpPr>
          <p:cNvPr id="20" name="TextBox 19">
            <a:extLst>
              <a:ext uri="{FF2B5EF4-FFF2-40B4-BE49-F238E27FC236}">
                <a16:creationId xmlns:a16="http://schemas.microsoft.com/office/drawing/2014/main" id="{2D1CBCCF-02A7-48A8-B001-1DAE59E61315}"/>
              </a:ext>
            </a:extLst>
          </p:cNvPr>
          <p:cNvSpPr txBox="1"/>
          <p:nvPr/>
        </p:nvSpPr>
        <p:spPr>
          <a:xfrm>
            <a:off x="870604" y="3652876"/>
            <a:ext cx="958724" cy="307777"/>
          </a:xfrm>
          <a:prstGeom prst="rect">
            <a:avLst/>
          </a:prstGeom>
          <a:noFill/>
        </p:spPr>
        <p:txBody>
          <a:bodyPr wrap="none" lIns="0" tIns="0" rIns="0" bIns="0" rtlCol="0">
            <a:spAutoFit/>
          </a:bodyPr>
          <a:lstStyle/>
          <a:p>
            <a:pPr algn="l"/>
            <a:r>
              <a:rPr lang="en-US" sz="2000" err="1"/>
              <a:t>OnEvent</a:t>
            </a:r>
            <a:endParaRPr lang="en-GB" sz="2000" err="1"/>
          </a:p>
        </p:txBody>
      </p:sp>
      <p:sp>
        <p:nvSpPr>
          <p:cNvPr id="22" name="Text Box 5">
            <a:extLst>
              <a:ext uri="{FF2B5EF4-FFF2-40B4-BE49-F238E27FC236}">
                <a16:creationId xmlns:a16="http://schemas.microsoft.com/office/drawing/2014/main" id="{829B1F57-76E8-401E-9EFD-3C2D4EE59A31}"/>
              </a:ext>
            </a:extLst>
          </p:cNvPr>
          <p:cNvSpPr txBox="1"/>
          <p:nvPr/>
        </p:nvSpPr>
        <p:spPr>
          <a:xfrm>
            <a:off x="3578688" y="3595596"/>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err="1">
                <a:solidFill>
                  <a:srgbClr val="2E74B5"/>
                </a:solidFill>
                <a:effectLst/>
                <a:latin typeface="Consolas" panose="020B0609020204030204" pitchFamily="49" charset="0"/>
                <a:ea typeface="Calibri" panose="020F0502020204030204" pitchFamily="34" charset="0"/>
                <a:cs typeface="Times New Roman" panose="02020603050405020304" pitchFamily="18" charset="0"/>
              </a:rPr>
              <a:t>UpdateContext</a:t>
            </a:r>
            <a:r>
              <a:rPr lang="en-GB" sz="2000">
                <a:effectLst/>
                <a:latin typeface="Consolas" panose="020B0609020204030204" pitchFamily="49" charset="0"/>
                <a:ea typeface="Calibri" panose="020F0502020204030204" pitchFamily="34" charset="0"/>
                <a:cs typeface="Times New Roman" panose="02020603050405020304" pitchFamily="18" charset="0"/>
              </a:rPr>
              <a:t>({ Name: "Lily", Score: 10 }</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id="{7852F6E2-F501-4340-A681-77D4DD0828BB}"/>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628519" y="4970756"/>
            <a:ext cx="10157049" cy="566031"/>
          </a:xfrm>
          <a:prstGeom prst="rect">
            <a:avLst/>
          </a:prstGeom>
          <a:ln>
            <a:solidFill>
              <a:schemeClr val="bg1"/>
            </a:solidFill>
          </a:ln>
        </p:spPr>
      </p:pic>
      <p:sp>
        <p:nvSpPr>
          <p:cNvPr id="4" name="Rectangle 3">
            <a:extLst>
              <a:ext uri="{FF2B5EF4-FFF2-40B4-BE49-F238E27FC236}">
                <a16:creationId xmlns:a16="http://schemas.microsoft.com/office/drawing/2014/main" id="{A176E4E2-14D9-4404-9134-9A238DC459B2}"/>
              </a:ext>
              <a:ext uri="{C183D7F6-B498-43B3-948B-1728B52AA6E4}">
                <adec:decorative xmlns:adec="http://schemas.microsoft.com/office/drawing/2017/decorative" val="1"/>
              </a:ext>
            </a:extLst>
          </p:cNvPr>
          <p:cNvSpPr/>
          <p:nvPr/>
        </p:nvSpPr>
        <p:spPr bwMode="auto">
          <a:xfrm>
            <a:off x="3558285" y="5063087"/>
            <a:ext cx="8048498" cy="394811"/>
          </a:xfrm>
          <a:prstGeom prst="rect">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5F36D2D2-4340-4BA9-B4D0-62283124C571}"/>
              </a:ext>
            </a:extLst>
          </p:cNvPr>
          <p:cNvSpPr txBox="1"/>
          <p:nvPr/>
        </p:nvSpPr>
        <p:spPr>
          <a:xfrm>
            <a:off x="870604" y="5120367"/>
            <a:ext cx="958724" cy="307777"/>
          </a:xfrm>
          <a:prstGeom prst="rect">
            <a:avLst/>
          </a:prstGeom>
          <a:noFill/>
        </p:spPr>
        <p:txBody>
          <a:bodyPr wrap="none" lIns="0" tIns="0" rIns="0" bIns="0" rtlCol="0">
            <a:spAutoFit/>
          </a:bodyPr>
          <a:lstStyle/>
          <a:p>
            <a:pPr algn="l"/>
            <a:r>
              <a:rPr lang="en-US" sz="2000" err="1"/>
              <a:t>OnEvent</a:t>
            </a:r>
            <a:endParaRPr lang="en-GB" sz="2000" err="1"/>
          </a:p>
        </p:txBody>
      </p:sp>
      <p:sp>
        <p:nvSpPr>
          <p:cNvPr id="28" name="Text Box 5">
            <a:extLst>
              <a:ext uri="{FF2B5EF4-FFF2-40B4-BE49-F238E27FC236}">
                <a16:creationId xmlns:a16="http://schemas.microsoft.com/office/drawing/2014/main" id="{B85EDC29-4FA8-446A-B003-16EEA1FD305C}"/>
              </a:ext>
            </a:extLst>
          </p:cNvPr>
          <p:cNvSpPr txBox="1"/>
          <p:nvPr/>
        </p:nvSpPr>
        <p:spPr>
          <a:xfrm>
            <a:off x="3578688" y="5063087"/>
            <a:ext cx="8248747"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a:solidFill>
                  <a:srgbClr val="2E74B5"/>
                </a:solidFill>
                <a:latin typeface="Consolas" panose="020B0609020204030204" pitchFamily="49" charset="0"/>
                <a:ea typeface="Calibri" panose="020F0502020204030204" pitchFamily="34" charset="0"/>
                <a:cs typeface="Times New Roman" panose="02020603050405020304" pitchFamily="18" charset="0"/>
              </a:rPr>
              <a:t>Collect</a:t>
            </a:r>
            <a:r>
              <a:rPr lang="en-GB" sz="2000">
                <a:effectLst/>
                <a:latin typeface="Consolas" panose="020B0609020204030204" pitchFamily="49" charset="0"/>
                <a:ea typeface="Calibri" panose="020F0502020204030204" pitchFamily="34" charset="0"/>
                <a:cs typeface="Times New Roman" panose="02020603050405020304" pitchFamily="18" charset="0"/>
              </a:rPr>
              <a:t>(</a:t>
            </a:r>
            <a:r>
              <a:rPr lang="en-GB" sz="2000" err="1">
                <a:effectLst/>
                <a:latin typeface="Consolas" panose="020B0609020204030204" pitchFamily="49" charset="0"/>
                <a:ea typeface="Calibri" panose="020F0502020204030204" pitchFamily="34" charset="0"/>
                <a:cs typeface="Times New Roman" panose="02020603050405020304" pitchFamily="18" charset="0"/>
              </a:rPr>
              <a:t>IceCream</a:t>
            </a:r>
            <a:r>
              <a:rPr lang="en-GB" sz="2000">
                <a:effectLst/>
                <a:latin typeface="Consolas" panose="020B0609020204030204" pitchFamily="49" charset="0"/>
                <a:ea typeface="Calibri" panose="020F0502020204030204" pitchFamily="34" charset="0"/>
                <a:cs typeface="Times New Roman" panose="02020603050405020304" pitchFamily="18" charset="0"/>
              </a:rPr>
              <a:t>,{ </a:t>
            </a:r>
            <a:r>
              <a:rPr lang="en-GB" sz="2000" err="1">
                <a:effectLst/>
                <a:latin typeface="Consolas" panose="020B0609020204030204" pitchFamily="49" charset="0"/>
                <a:ea typeface="Calibri" panose="020F0502020204030204" pitchFamily="34" charset="0"/>
                <a:cs typeface="Times New Roman" panose="02020603050405020304" pitchFamily="18" charset="0"/>
              </a:rPr>
              <a:t>Flavor</a:t>
            </a:r>
            <a:r>
              <a:rPr lang="en-GB" sz="2000">
                <a:effectLst/>
                <a:latin typeface="Consolas" panose="020B0609020204030204" pitchFamily="49" charset="0"/>
                <a:ea typeface="Calibri" panose="020F0502020204030204" pitchFamily="34" charset="0"/>
                <a:cs typeface="Times New Roman" panose="02020603050405020304" pitchFamily="18" charset="0"/>
              </a:rPr>
              <a:t>: "Strawberry", Quantity: 300 }</a:t>
            </a:r>
            <a:r>
              <a:rPr lang="en-GB" sz="2000">
                <a:latin typeface="Consolas" panose="020B0609020204030204" pitchFamily="49" charset="0"/>
                <a:ea typeface="Calibri" panose="020F0502020204030204" pitchFamily="34" charset="0"/>
                <a:cs typeface="Times New Roman" panose="02020603050405020304" pitchFamily="18" charset="0"/>
              </a:rPr>
              <a:t>)</a:t>
            </a:r>
            <a:endParaRPr lang="en-GB"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0F932000-C51A-5651-12C6-ACF69FBCB87F}"/>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42603899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34</a:t>
            </a:fld>
            <a:endParaRPr lang="en-US" noProof="0"/>
          </a:p>
        </p:txBody>
      </p:sp>
    </p:spTree>
    <p:custDataLst>
      <p:tags r:id="rId1"/>
    </p:custDataLst>
    <p:extLst>
      <p:ext uri="{BB962C8B-B14F-4D97-AF65-F5344CB8AC3E}">
        <p14:creationId xmlns:p14="http://schemas.microsoft.com/office/powerpoint/2010/main" val="75699160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87DB-8D1E-4156-8DB7-44EC70B367AB}"/>
              </a:ext>
            </a:extLst>
          </p:cNvPr>
          <p:cNvSpPr>
            <a:spLocks noGrp="1"/>
          </p:cNvSpPr>
          <p:nvPr>
            <p:ph type="title"/>
          </p:nvPr>
        </p:nvSpPr>
        <p:spPr>
          <a:xfrm>
            <a:off x="588263" y="457200"/>
            <a:ext cx="11018520" cy="553998"/>
          </a:xfrm>
        </p:spPr>
        <p:txBody>
          <a:bodyPr/>
          <a:lstStyle/>
          <a:p>
            <a:r>
              <a:rPr lang="en-GB">
                <a:solidFill>
                  <a:schemeClr val="tx1">
                    <a:lumMod val="85000"/>
                    <a:lumOff val="15000"/>
                  </a:schemeClr>
                </a:solidFill>
              </a:rPr>
              <a:t>Pre-built Apps templates in Microsoft Teams</a:t>
            </a:r>
          </a:p>
        </p:txBody>
      </p:sp>
      <p:sp>
        <p:nvSpPr>
          <p:cNvPr id="3" name="Text Placeholder 3">
            <a:extLst>
              <a:ext uri="{FF2B5EF4-FFF2-40B4-BE49-F238E27FC236}">
                <a16:creationId xmlns:a16="http://schemas.microsoft.com/office/drawing/2014/main" id="{3A990AA6-1170-4778-B821-C203C391B8A7}"/>
              </a:ext>
            </a:extLst>
          </p:cNvPr>
          <p:cNvSpPr txBox="1">
            <a:spLocks/>
          </p:cNvSpPr>
          <p:nvPr/>
        </p:nvSpPr>
        <p:spPr>
          <a:xfrm>
            <a:off x="1327015" y="1628083"/>
            <a:ext cx="6435193" cy="4811574"/>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895870" rtl="0" eaLnBrk="1" fontAlgn="auto" latinLnBrk="0" hangingPunct="1">
              <a:lnSpc>
                <a:spcPct val="10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chemeClr val="tx1">
                    <a:lumMod val="85000"/>
                    <a:lumOff val="15000"/>
                  </a:schemeClr>
                </a:solidFill>
                <a:effectLst/>
                <a:uLnTx/>
                <a:uFillTx/>
                <a:latin typeface="Segoe UI (Body)"/>
                <a:ea typeface="Segoe UI Semibold" charset="0"/>
                <a:cs typeface="Segoe UI Semibold" charset="0"/>
              </a:rPr>
              <a:t>Pre-built apps designed for Teams</a:t>
            </a:r>
          </a:p>
          <a:p>
            <a:pPr marL="0" marR="0" lvl="0" indent="0" defTabSz="895870" rtl="0" eaLnBrk="1" fontAlgn="auto" latinLnBrk="0" hangingPunct="1">
              <a:lnSpc>
                <a:spcPct val="100000"/>
              </a:lnSpc>
              <a:spcBef>
                <a:spcPts val="1000"/>
              </a:spcBef>
              <a:spcAft>
                <a:spcPts val="0"/>
              </a:spcAft>
              <a:buClrTx/>
              <a:buSzTx/>
              <a:buFont typeface="Arial"/>
              <a:buNone/>
              <a:tabLst/>
              <a:defRPr/>
            </a:pPr>
            <a:endParaRPr lang="en-US" sz="2400" dirty="0">
              <a:solidFill>
                <a:schemeClr val="tx1">
                  <a:lumMod val="85000"/>
                  <a:lumOff val="15000"/>
                </a:schemeClr>
              </a:solidFill>
              <a:latin typeface="Segoe UI (Body)"/>
              <a:ea typeface="Segoe UI Semibold" charset="0"/>
              <a:cs typeface="Segoe UI Semibold" charset="0"/>
            </a:endParaRPr>
          </a:p>
          <a:p>
            <a:pPr marL="0" marR="0" lvl="0" indent="0" defTabSz="895870" rtl="0" eaLnBrk="1" fontAlgn="auto" latinLnBrk="0" hangingPunct="1">
              <a:lnSpc>
                <a:spcPct val="100000"/>
              </a:lnSpc>
              <a:spcBef>
                <a:spcPts val="1000"/>
              </a:spcBef>
              <a:spcAft>
                <a:spcPts val="0"/>
              </a:spcAft>
              <a:buClrTx/>
              <a:buSzTx/>
              <a:buFont typeface="Arial"/>
              <a:buNone/>
              <a:tabLst/>
              <a:defRPr/>
            </a:pPr>
            <a:r>
              <a:rPr lang="en-US" sz="2400" dirty="0">
                <a:solidFill>
                  <a:schemeClr val="tx1">
                    <a:lumMod val="85000"/>
                    <a:lumOff val="15000"/>
                  </a:schemeClr>
                </a:solidFill>
                <a:latin typeface="Segoe UI (Body)"/>
                <a:ea typeface="Segoe UI Semibold" charset="0"/>
                <a:cs typeface="Segoe UI Semibold" charset="0"/>
              </a:rPr>
              <a:t>Easy to modify to meet specific business needs</a:t>
            </a:r>
          </a:p>
          <a:p>
            <a:pPr marL="0" marR="0" lvl="0" indent="0" defTabSz="895870" rtl="0" eaLnBrk="1" fontAlgn="auto" latinLnBrk="0" hangingPunct="1">
              <a:lnSpc>
                <a:spcPct val="100000"/>
              </a:lnSpc>
              <a:spcBef>
                <a:spcPts val="1000"/>
              </a:spcBef>
              <a:spcAft>
                <a:spcPts val="0"/>
              </a:spcAft>
              <a:buClrTx/>
              <a:buSzTx/>
              <a:buFont typeface="Arial"/>
              <a:buNone/>
              <a:tabLst/>
              <a:defRPr/>
            </a:pPr>
            <a:endParaRPr lang="en-US" sz="2400" dirty="0">
              <a:solidFill>
                <a:schemeClr val="tx1">
                  <a:lumMod val="85000"/>
                  <a:lumOff val="15000"/>
                </a:schemeClr>
              </a:solidFill>
              <a:latin typeface="Segoe UI (Body)"/>
              <a:ea typeface="Segoe UI Semibold" charset="0"/>
              <a:cs typeface="Segoe UI Semibold" charset="0"/>
            </a:endParaRPr>
          </a:p>
          <a:p>
            <a:pPr marL="0" indent="0" defTabSz="895870">
              <a:lnSpc>
                <a:spcPct val="100000"/>
              </a:lnSpc>
              <a:buNone/>
              <a:defRPr/>
            </a:pPr>
            <a:r>
              <a:rPr kumimoji="0" lang="en-US" sz="2400" b="0" i="0" u="none" strike="noStrike" kern="1200" cap="none" spc="0" normalizeH="0" baseline="0" noProof="0" dirty="0">
                <a:ln>
                  <a:noFill/>
                </a:ln>
                <a:solidFill>
                  <a:schemeClr val="tx1">
                    <a:lumMod val="85000"/>
                    <a:lumOff val="15000"/>
                  </a:schemeClr>
                </a:solidFill>
                <a:effectLst/>
                <a:uLnTx/>
                <a:uFillTx/>
                <a:latin typeface="Segoe UI (Body)"/>
                <a:ea typeface="Segoe UI Semibold" charset="0"/>
                <a:cs typeface="Segoe UI Semibold" charset="0"/>
              </a:rPr>
              <a:t>Easy to discover in the Teams App store</a:t>
            </a:r>
          </a:p>
          <a:p>
            <a:pPr marL="0" indent="0" defTabSz="895870">
              <a:lnSpc>
                <a:spcPct val="100000"/>
              </a:lnSpc>
              <a:buNone/>
              <a:defRPr/>
            </a:pPr>
            <a:endParaRPr lang="en-US" sz="2400" dirty="0">
              <a:solidFill>
                <a:schemeClr val="tx1">
                  <a:lumMod val="85000"/>
                  <a:lumOff val="15000"/>
                </a:schemeClr>
              </a:solidFill>
              <a:latin typeface="Segoe UI (Body)"/>
              <a:ea typeface="Segoe UI Semibold" charset="0"/>
              <a:cs typeface="Segoe UI Semibold" charset="0"/>
            </a:endParaRPr>
          </a:p>
          <a:p>
            <a:pPr marL="0" indent="0" defTabSz="895870">
              <a:lnSpc>
                <a:spcPct val="100000"/>
              </a:lnSpc>
              <a:buNone/>
              <a:defRPr/>
            </a:pPr>
            <a:r>
              <a:rPr kumimoji="0" lang="en-US" sz="2400" b="0" i="0" u="none" strike="noStrike" kern="1200" cap="none" spc="0" normalizeH="0" baseline="0" noProof="0" dirty="0">
                <a:ln>
                  <a:noFill/>
                </a:ln>
                <a:solidFill>
                  <a:schemeClr val="tx1">
                    <a:lumMod val="85000"/>
                    <a:lumOff val="15000"/>
                  </a:schemeClr>
                </a:solidFill>
                <a:effectLst/>
                <a:uLnTx/>
                <a:uFillTx/>
                <a:latin typeface="Segoe UI (Body)"/>
                <a:ea typeface="Segoe UI Semibold" charset="0"/>
                <a:cs typeface="Segoe UI Semibold" charset="0"/>
              </a:rPr>
              <a:t>Available on GitHub</a:t>
            </a:r>
          </a:p>
          <a:p>
            <a:pPr marL="0" marR="0" lvl="0" indent="0" defTabSz="895870" rtl="0" eaLnBrk="1" fontAlgn="auto" latinLnBrk="0" hangingPunct="1">
              <a:lnSpc>
                <a:spcPct val="100000"/>
              </a:lnSpc>
              <a:spcBef>
                <a:spcPts val="1000"/>
              </a:spcBef>
              <a:spcAft>
                <a:spcPts val="0"/>
              </a:spcAft>
              <a:buClrTx/>
              <a:buSzTx/>
              <a:buFont typeface="Arial"/>
              <a:buNone/>
              <a:tabLst/>
              <a:defRPr/>
            </a:pPr>
            <a:endParaRPr lang="en-US" sz="2400" dirty="0">
              <a:solidFill>
                <a:schemeClr val="tx1">
                  <a:lumMod val="85000"/>
                  <a:lumOff val="15000"/>
                </a:schemeClr>
              </a:solidFill>
              <a:latin typeface="Segoe UI"/>
              <a:ea typeface="Segoe UI Semibold" charset="0"/>
              <a:cs typeface="Segoe UI Semibold" charset="0"/>
            </a:endParaRPr>
          </a:p>
          <a:p>
            <a:pPr marL="0" marR="0" lvl="0" indent="0" defTabSz="895870" rtl="0" eaLnBrk="1" fontAlgn="auto" latinLnBrk="0" hangingPunct="1">
              <a:lnSpc>
                <a:spcPct val="100000"/>
              </a:lnSpc>
              <a:spcBef>
                <a:spcPts val="1000"/>
              </a:spcBef>
              <a:spcAft>
                <a:spcPts val="0"/>
              </a:spcAft>
              <a:buClrTx/>
              <a:buSzTx/>
              <a:buFont typeface="Arial"/>
              <a:buNone/>
              <a:tabLst/>
              <a:defRPr/>
            </a:pPr>
            <a:endParaRPr kumimoji="0" lang="en-US" sz="2400" b="0" i="0" u="none" strike="noStrike" kern="1200" cap="none" spc="0" normalizeH="0" baseline="0" noProof="0" dirty="0">
              <a:ln>
                <a:noFill/>
              </a:ln>
              <a:solidFill>
                <a:schemeClr val="tx1">
                  <a:lumMod val="85000"/>
                  <a:lumOff val="15000"/>
                </a:schemeClr>
              </a:solidFill>
              <a:effectLst/>
              <a:uLnTx/>
              <a:uFillTx/>
              <a:latin typeface="Segoe UI"/>
              <a:ea typeface="Segoe UI Semibold" charset="0"/>
              <a:cs typeface="Segoe UI Semibold" charset="0"/>
            </a:endParaRPr>
          </a:p>
        </p:txBody>
      </p:sp>
      <p:sp>
        <p:nvSpPr>
          <p:cNvPr id="14" name="TextBox 13">
            <a:extLst>
              <a:ext uri="{FF2B5EF4-FFF2-40B4-BE49-F238E27FC236}">
                <a16:creationId xmlns:a16="http://schemas.microsoft.com/office/drawing/2014/main" id="{DB7CE83E-2E36-46DE-A3A5-2D63B48526A9}"/>
              </a:ext>
            </a:extLst>
          </p:cNvPr>
          <p:cNvSpPr txBox="1"/>
          <p:nvPr/>
        </p:nvSpPr>
        <p:spPr>
          <a:xfrm>
            <a:off x="7335414" y="2555182"/>
            <a:ext cx="1688556"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Employee ideas</a:t>
            </a:r>
          </a:p>
        </p:txBody>
      </p:sp>
      <p:sp>
        <p:nvSpPr>
          <p:cNvPr id="10" name="TextBox 9">
            <a:extLst>
              <a:ext uri="{FF2B5EF4-FFF2-40B4-BE49-F238E27FC236}">
                <a16:creationId xmlns:a16="http://schemas.microsoft.com/office/drawing/2014/main" id="{50026ECF-C455-4BA4-8262-02540D5C9B5D}"/>
              </a:ext>
            </a:extLst>
          </p:cNvPr>
          <p:cNvSpPr txBox="1"/>
          <p:nvPr/>
        </p:nvSpPr>
        <p:spPr>
          <a:xfrm>
            <a:off x="8887814" y="2565608"/>
            <a:ext cx="1463684"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Inspection</a:t>
            </a:r>
          </a:p>
        </p:txBody>
      </p:sp>
      <p:sp>
        <p:nvSpPr>
          <p:cNvPr id="16" name="TextBox 15">
            <a:extLst>
              <a:ext uri="{FF2B5EF4-FFF2-40B4-BE49-F238E27FC236}">
                <a16:creationId xmlns:a16="http://schemas.microsoft.com/office/drawing/2014/main" id="{7FC57B6D-749C-4C55-BA3C-7A4A0FE83A4D}"/>
              </a:ext>
            </a:extLst>
          </p:cNvPr>
          <p:cNvSpPr txBox="1"/>
          <p:nvPr/>
        </p:nvSpPr>
        <p:spPr>
          <a:xfrm>
            <a:off x="10135427" y="2554108"/>
            <a:ext cx="1688556"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Issue reporting</a:t>
            </a:r>
          </a:p>
        </p:txBody>
      </p:sp>
      <p:sp>
        <p:nvSpPr>
          <p:cNvPr id="7" name="TextBox 6">
            <a:extLst>
              <a:ext uri="{FF2B5EF4-FFF2-40B4-BE49-F238E27FC236}">
                <a16:creationId xmlns:a16="http://schemas.microsoft.com/office/drawing/2014/main" id="{6654E0D2-7189-4BB4-BCE3-32E2A8EA5942}"/>
              </a:ext>
            </a:extLst>
          </p:cNvPr>
          <p:cNvSpPr txBox="1"/>
          <p:nvPr/>
        </p:nvSpPr>
        <p:spPr>
          <a:xfrm>
            <a:off x="7310860" y="4379346"/>
            <a:ext cx="1688556"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Bulletins</a:t>
            </a:r>
          </a:p>
        </p:txBody>
      </p:sp>
      <p:sp>
        <p:nvSpPr>
          <p:cNvPr id="4" name="TextBox 3">
            <a:extLst>
              <a:ext uri="{FF2B5EF4-FFF2-40B4-BE49-F238E27FC236}">
                <a16:creationId xmlns:a16="http://schemas.microsoft.com/office/drawing/2014/main" id="{D23741DA-7DF4-4D42-B4CC-CF351D8BA97C}"/>
              </a:ext>
            </a:extLst>
          </p:cNvPr>
          <p:cNvSpPr txBox="1"/>
          <p:nvPr/>
        </p:nvSpPr>
        <p:spPr>
          <a:xfrm>
            <a:off x="8748325" y="4367279"/>
            <a:ext cx="1688556"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Milestones</a:t>
            </a:r>
          </a:p>
        </p:txBody>
      </p:sp>
      <p:sp>
        <p:nvSpPr>
          <p:cNvPr id="11" name="TextBox 10">
            <a:extLst>
              <a:ext uri="{FF2B5EF4-FFF2-40B4-BE49-F238E27FC236}">
                <a16:creationId xmlns:a16="http://schemas.microsoft.com/office/drawing/2014/main" id="{F56841F8-0742-48DD-92D0-A5DA681943B9}"/>
              </a:ext>
            </a:extLst>
          </p:cNvPr>
          <p:cNvSpPr txBox="1"/>
          <p:nvPr/>
        </p:nvSpPr>
        <p:spPr>
          <a:xfrm>
            <a:off x="10134963" y="4365955"/>
            <a:ext cx="1688556"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Boards</a:t>
            </a:r>
          </a:p>
        </p:txBody>
      </p:sp>
      <p:sp>
        <p:nvSpPr>
          <p:cNvPr id="13" name="TextBox 12">
            <a:extLst>
              <a:ext uri="{FF2B5EF4-FFF2-40B4-BE49-F238E27FC236}">
                <a16:creationId xmlns:a16="http://schemas.microsoft.com/office/drawing/2014/main" id="{70BDABAF-3E62-4965-AC77-23CBE0477A10}"/>
              </a:ext>
            </a:extLst>
          </p:cNvPr>
          <p:cNvSpPr txBox="1"/>
          <p:nvPr/>
        </p:nvSpPr>
        <p:spPr>
          <a:xfrm>
            <a:off x="8043536" y="5935183"/>
            <a:ext cx="1688556"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Perspectives</a:t>
            </a:r>
          </a:p>
        </p:txBody>
      </p:sp>
      <p:sp>
        <p:nvSpPr>
          <p:cNvPr id="15" name="TextBox 14">
            <a:extLst>
              <a:ext uri="{FF2B5EF4-FFF2-40B4-BE49-F238E27FC236}">
                <a16:creationId xmlns:a16="http://schemas.microsoft.com/office/drawing/2014/main" id="{0DBEDA6F-36DC-4CD4-830A-6B7916A04F3E}"/>
              </a:ext>
            </a:extLst>
          </p:cNvPr>
          <p:cNvSpPr txBox="1"/>
          <p:nvPr/>
        </p:nvSpPr>
        <p:spPr>
          <a:xfrm>
            <a:off x="9546890" y="5938231"/>
            <a:ext cx="1688556"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solidFill>
                  <a:schemeClr val="tx1">
                    <a:lumMod val="85000"/>
                    <a:lumOff val="15000"/>
                  </a:schemeClr>
                </a:solidFill>
                <a:latin typeface="+mj-lt"/>
              </a:rPr>
              <a:t>Profile+</a:t>
            </a:r>
          </a:p>
        </p:txBody>
      </p:sp>
      <p:grpSp>
        <p:nvGrpSpPr>
          <p:cNvPr id="31" name="Group 30">
            <a:extLst>
              <a:ext uri="{FF2B5EF4-FFF2-40B4-BE49-F238E27FC236}">
                <a16:creationId xmlns:a16="http://schemas.microsoft.com/office/drawing/2014/main" id="{0E318AFA-18B6-B4FC-55DB-37547BDDBFD0}"/>
              </a:ext>
            </a:extLst>
          </p:cNvPr>
          <p:cNvGrpSpPr/>
          <p:nvPr/>
        </p:nvGrpSpPr>
        <p:grpSpPr>
          <a:xfrm>
            <a:off x="625174" y="3931992"/>
            <a:ext cx="572073" cy="555449"/>
            <a:chOff x="712712" y="4001967"/>
            <a:chExt cx="572073" cy="555449"/>
          </a:xfrm>
        </p:grpSpPr>
        <p:sp>
          <p:nvSpPr>
            <p:cNvPr id="27" name="Oval 26">
              <a:extLst>
                <a:ext uri="{FF2B5EF4-FFF2-40B4-BE49-F238E27FC236}">
                  <a16:creationId xmlns:a16="http://schemas.microsoft.com/office/drawing/2014/main" id="{600A4097-5FBF-4DE4-DD42-19F0C4320572}"/>
                </a:ext>
              </a:extLst>
            </p:cNvPr>
            <p:cNvSpPr/>
            <p:nvPr/>
          </p:nvSpPr>
          <p:spPr bwMode="auto">
            <a:xfrm>
              <a:off x="712712" y="4001967"/>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5" name="Picture 45">
              <a:extLst>
                <a:ext uri="{FF2B5EF4-FFF2-40B4-BE49-F238E27FC236}">
                  <a16:creationId xmlns:a16="http://schemas.microsoft.com/office/drawing/2014/main" id="{73E181F7-8F0F-483E-BD25-2BB3A543E44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609" y="4094365"/>
              <a:ext cx="370651" cy="370651"/>
            </a:xfrm>
            <a:prstGeom prst="rect">
              <a:avLst/>
            </a:prstGeom>
          </p:spPr>
        </p:pic>
      </p:grpSp>
      <p:grpSp>
        <p:nvGrpSpPr>
          <p:cNvPr id="30" name="Group 29">
            <a:extLst>
              <a:ext uri="{FF2B5EF4-FFF2-40B4-BE49-F238E27FC236}">
                <a16:creationId xmlns:a16="http://schemas.microsoft.com/office/drawing/2014/main" id="{CF5707BC-0B7E-283B-9246-D479EFCC2746}"/>
              </a:ext>
            </a:extLst>
          </p:cNvPr>
          <p:cNvGrpSpPr/>
          <p:nvPr/>
        </p:nvGrpSpPr>
        <p:grpSpPr>
          <a:xfrm>
            <a:off x="623734" y="2748244"/>
            <a:ext cx="572073" cy="555449"/>
            <a:chOff x="714926" y="2665116"/>
            <a:chExt cx="572073" cy="555449"/>
          </a:xfrm>
        </p:grpSpPr>
        <p:sp>
          <p:nvSpPr>
            <p:cNvPr id="26" name="Oval 25">
              <a:extLst>
                <a:ext uri="{FF2B5EF4-FFF2-40B4-BE49-F238E27FC236}">
                  <a16:creationId xmlns:a16="http://schemas.microsoft.com/office/drawing/2014/main" id="{77BE18FD-E485-188C-6FD2-9787C0EC4AB4}"/>
                </a:ext>
              </a:extLst>
            </p:cNvPr>
            <p:cNvSpPr/>
            <p:nvPr/>
          </p:nvSpPr>
          <p:spPr bwMode="auto">
            <a:xfrm>
              <a:off x="714926" y="2665116"/>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DACC0BA5-FFBB-4E5B-A3BA-C1EA052660BA}"/>
                </a:ext>
                <a:ext uri="{C183D7F6-B498-43B3-948B-1728B52AA6E4}">
                  <adec:decorative xmlns:adec="http://schemas.microsoft.com/office/drawing/2017/decorative" val="1"/>
                </a:ext>
              </a:extLst>
            </p:cNvPr>
            <p:cNvGrpSpPr>
              <a:grpSpLocks noChangeAspect="1"/>
            </p:cNvGrpSpPr>
            <p:nvPr/>
          </p:nvGrpSpPr>
          <p:grpSpPr>
            <a:xfrm>
              <a:off x="853968" y="2807185"/>
              <a:ext cx="303139" cy="267210"/>
              <a:chOff x="5345113" y="3798888"/>
              <a:chExt cx="431799" cy="345296"/>
            </a:xfrm>
            <a:solidFill>
              <a:schemeClr val="tx2"/>
            </a:solidFill>
          </p:grpSpPr>
          <p:sp>
            <p:nvSpPr>
              <p:cNvPr id="21" name="Freeform 59">
                <a:extLst>
                  <a:ext uri="{FF2B5EF4-FFF2-40B4-BE49-F238E27FC236}">
                    <a16:creationId xmlns:a16="http://schemas.microsoft.com/office/drawing/2014/main" id="{A8CD435D-3712-42DE-8B5A-8DAC5D35D86E}"/>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grpFill/>
              <a:ln w="9525" cap="flat">
                <a:solidFill>
                  <a:schemeClr val="tx2"/>
                </a:solidFill>
                <a:prstDash val="solid"/>
                <a:miter/>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2" name="Freeform 60">
                <a:extLst>
                  <a:ext uri="{FF2B5EF4-FFF2-40B4-BE49-F238E27FC236}">
                    <a16:creationId xmlns:a16="http://schemas.microsoft.com/office/drawing/2014/main" id="{4786E6DE-7EA4-427D-9BAC-9AB52D9D3F5D}"/>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w="9525" cap="flat">
                <a:solidFill>
                  <a:schemeClr val="tx2"/>
                </a:solidFill>
                <a:prstDash val="solid"/>
                <a:miter/>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grpSp>
        <p:nvGrpSpPr>
          <p:cNvPr id="29" name="Group 28">
            <a:extLst>
              <a:ext uri="{FF2B5EF4-FFF2-40B4-BE49-F238E27FC236}">
                <a16:creationId xmlns:a16="http://schemas.microsoft.com/office/drawing/2014/main" id="{4218B042-06F5-FF04-B02F-3422EAFC8B9B}"/>
              </a:ext>
            </a:extLst>
          </p:cNvPr>
          <p:cNvGrpSpPr/>
          <p:nvPr/>
        </p:nvGrpSpPr>
        <p:grpSpPr>
          <a:xfrm>
            <a:off x="623734" y="1560729"/>
            <a:ext cx="572073" cy="555449"/>
            <a:chOff x="687347" y="1653827"/>
            <a:chExt cx="572073" cy="555449"/>
          </a:xfrm>
        </p:grpSpPr>
        <p:sp>
          <p:nvSpPr>
            <p:cNvPr id="24" name="Oval 23">
              <a:extLst>
                <a:ext uri="{FF2B5EF4-FFF2-40B4-BE49-F238E27FC236}">
                  <a16:creationId xmlns:a16="http://schemas.microsoft.com/office/drawing/2014/main" id="{8AA2967E-B599-BE5E-2D1C-5210F2CE4E9D}"/>
                </a:ext>
              </a:extLst>
            </p:cNvPr>
            <p:cNvSpPr/>
            <p:nvPr/>
          </p:nvSpPr>
          <p:spPr bwMode="auto">
            <a:xfrm>
              <a:off x="687347" y="1653827"/>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6" name="Graphic 5">
              <a:extLst>
                <a:ext uri="{FF2B5EF4-FFF2-40B4-BE49-F238E27FC236}">
                  <a16:creationId xmlns:a16="http://schemas.microsoft.com/office/drawing/2014/main" id="{BF0FF885-9607-4399-BF57-8F677F4A752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059" y="1741781"/>
              <a:ext cx="371566" cy="371566"/>
            </a:xfrm>
            <a:prstGeom prst="rect">
              <a:avLst/>
            </a:prstGeom>
          </p:spPr>
        </p:pic>
      </p:grpSp>
      <p:pic>
        <p:nvPicPr>
          <p:cNvPr id="1026" name="Picture 2">
            <a:extLst>
              <a:ext uri="{FF2B5EF4-FFF2-40B4-BE49-F238E27FC236}">
                <a16:creationId xmlns:a16="http://schemas.microsoft.com/office/drawing/2014/main" id="{D6D1C839-94BB-4148-86BF-572FE4F06224}"/>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460" y="1615969"/>
            <a:ext cx="962182" cy="9876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3966873-5CCE-45F4-BABC-DA1508ABE8F8}"/>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8827" y="3444778"/>
            <a:ext cx="1029788" cy="9822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00A3833-1755-4FAD-B324-036E43307179}"/>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7362" y="3436933"/>
            <a:ext cx="962182" cy="9901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940464BA-9FFA-4E57-AD75-66BECAF73972}"/>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80886" y="1615333"/>
            <a:ext cx="1016133" cy="9883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F895E0C5-769F-4352-A99D-D00761EA6A3B}"/>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85078" y="1618635"/>
            <a:ext cx="988326" cy="9883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FF1976FA-461E-1D16-F1D6-C36B5376354C}"/>
              </a:ext>
            </a:extLst>
          </p:cNvPr>
          <p:cNvGrpSpPr/>
          <p:nvPr/>
        </p:nvGrpSpPr>
        <p:grpSpPr>
          <a:xfrm>
            <a:off x="625173" y="4919886"/>
            <a:ext cx="572073" cy="555449"/>
            <a:chOff x="687347" y="4974420"/>
            <a:chExt cx="572073" cy="555449"/>
          </a:xfrm>
        </p:grpSpPr>
        <p:sp>
          <p:nvSpPr>
            <p:cNvPr id="28" name="Oval 27">
              <a:extLst>
                <a:ext uri="{FF2B5EF4-FFF2-40B4-BE49-F238E27FC236}">
                  <a16:creationId xmlns:a16="http://schemas.microsoft.com/office/drawing/2014/main" id="{5DB2ED6F-7711-B70F-59AC-8BEBF678E3FC}"/>
                </a:ext>
              </a:extLst>
            </p:cNvPr>
            <p:cNvSpPr/>
            <p:nvPr/>
          </p:nvSpPr>
          <p:spPr bwMode="auto">
            <a:xfrm>
              <a:off x="687347" y="4974420"/>
              <a:ext cx="572073" cy="555449"/>
            </a:xfrm>
            <a:prstGeom prst="ellipse">
              <a:avLst/>
            </a:prstGeom>
            <a:solidFill>
              <a:schemeClr val="bg1">
                <a:lumMod val="95000"/>
              </a:schemeClr>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a:solidFill>
                  <a:schemeClr val="tx1">
                    <a:lumMod val="85000"/>
                    <a:lumOff val="15000"/>
                  </a:schemeClr>
                </a:soli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831743BA-82D3-4FB9-85BA-2C538700718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059" y="5066820"/>
              <a:ext cx="370651" cy="370651"/>
            </a:xfrm>
            <a:prstGeom prst="rect">
              <a:avLst/>
            </a:prstGeom>
          </p:spPr>
        </p:pic>
      </p:grpSp>
      <p:pic>
        <p:nvPicPr>
          <p:cNvPr id="8" name="Picture 2">
            <a:extLst>
              <a:ext uri="{FF2B5EF4-FFF2-40B4-BE49-F238E27FC236}">
                <a16:creationId xmlns:a16="http://schemas.microsoft.com/office/drawing/2014/main" id="{FC8F1448-6939-4B25-BA03-416A90704A6E}"/>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75600" y="4994610"/>
            <a:ext cx="962182" cy="968445"/>
          </a:xfrm>
          <a:prstGeom prst="rect">
            <a:avLst/>
          </a:prstGeom>
          <a:noFill/>
          <a:effectLst>
            <a:outerShdw blurRad="50800" dist="38100" dir="2700000" algn="tl" rotWithShape="0">
              <a:prstClr val="black">
                <a:alpha val="40000"/>
              </a:prstClr>
            </a:outerShdw>
          </a:effectLst>
        </p:spPr>
      </p:pic>
      <p:pic>
        <p:nvPicPr>
          <p:cNvPr id="9" name="Picture 2">
            <a:extLst>
              <a:ext uri="{FF2B5EF4-FFF2-40B4-BE49-F238E27FC236}">
                <a16:creationId xmlns:a16="http://schemas.microsoft.com/office/drawing/2014/main" id="{726EE049-6166-4F55-9D2D-06360FE91737}"/>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81403" y="3448691"/>
            <a:ext cx="982273" cy="982273"/>
          </a:xfrm>
          <a:prstGeom prst="rect">
            <a:avLst/>
          </a:prstGeom>
          <a:noFill/>
          <a:effectLst>
            <a:outerShdw blurRad="50800" dist="38100" dir="2700000" algn="tl" rotWithShape="0">
              <a:prstClr val="black">
                <a:alpha val="40000"/>
              </a:prstClr>
            </a:outerShdw>
          </a:effectLst>
        </p:spPr>
      </p:pic>
      <p:pic>
        <p:nvPicPr>
          <p:cNvPr id="3074" name="Picture 2">
            <a:extLst>
              <a:ext uri="{FF2B5EF4-FFF2-40B4-BE49-F238E27FC236}">
                <a16:creationId xmlns:a16="http://schemas.microsoft.com/office/drawing/2014/main" id="{3F1D15C6-516A-4B4D-8F1F-4ADE2342A6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06723" y="4994669"/>
            <a:ext cx="962182" cy="962182"/>
          </a:xfrm>
          <a:prstGeom prst="rect">
            <a:avLst/>
          </a:prstGeom>
          <a:noFill/>
          <a:effectLst>
            <a:outerShdw blurRad="50800" dist="38100" dir="2700000" algn="tl" rotWithShape="0">
              <a:prstClr val="black">
                <a:alpha val="40000"/>
              </a:prstClr>
            </a:outerShdw>
          </a:effectLst>
        </p:spPr>
      </p:pic>
      <p:sp>
        <p:nvSpPr>
          <p:cNvPr id="33" name="Footer Placeholder 2">
            <a:extLst>
              <a:ext uri="{FF2B5EF4-FFF2-40B4-BE49-F238E27FC236}">
                <a16:creationId xmlns:a16="http://schemas.microsoft.com/office/drawing/2014/main" id="{99EEDD85-5091-C6C4-666A-483257A85A14}"/>
              </a:ext>
              <a:ext uri="{C183D7F6-B498-43B3-948B-1728B52AA6E4}">
                <adec:decorative xmlns:adec="http://schemas.microsoft.com/office/drawing/2017/decorative" val="1"/>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Tree>
    <p:extLst>
      <p:ext uri="{BB962C8B-B14F-4D97-AF65-F5344CB8AC3E}">
        <p14:creationId xmlns:p14="http://schemas.microsoft.com/office/powerpoint/2010/main" val="1947231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8020-CAEF-4A94-A3AF-9184A9D26584}"/>
              </a:ext>
            </a:extLst>
          </p:cNvPr>
          <p:cNvSpPr>
            <a:spLocks noGrp="1"/>
          </p:cNvSpPr>
          <p:nvPr>
            <p:ph type="title"/>
          </p:nvPr>
        </p:nvSpPr>
        <p:spPr>
          <a:xfrm>
            <a:off x="577735" y="486358"/>
            <a:ext cx="11277599" cy="594360"/>
          </a:xfrm>
        </p:spPr>
        <p:txBody>
          <a:bodyPr>
            <a:noAutofit/>
          </a:bodyPr>
          <a:lstStyle/>
          <a:p>
            <a:r>
              <a:rPr lang="en-GB" sz="3600" dirty="0">
                <a:solidFill>
                  <a:schemeClr val="tx2"/>
                </a:solidFill>
                <a:latin typeface="+mj-lt"/>
                <a:ea typeface="+mn-ea"/>
                <a:cs typeface="Segoe UI" pitchFamily="34" charset="0"/>
              </a:rPr>
              <a:t>Overview of Power Apps Studio</a:t>
            </a:r>
            <a:br>
              <a:rPr lang="en-GB" sz="3600" b="1" i="0" dirty="0">
                <a:solidFill>
                  <a:schemeClr val="tx2"/>
                </a:solidFill>
                <a:effectLst/>
                <a:latin typeface="+mj-lt"/>
              </a:rPr>
            </a:br>
            <a:br>
              <a:rPr lang="en-GB" sz="3600" dirty="0">
                <a:solidFill>
                  <a:schemeClr val="tx2"/>
                </a:solidFill>
                <a:latin typeface="+mj-lt"/>
              </a:rPr>
            </a:br>
            <a:endParaRPr lang="en-GB" sz="3600" dirty="0">
              <a:solidFill>
                <a:schemeClr val="tx2"/>
              </a:solidFill>
              <a:latin typeface="+mj-lt"/>
            </a:endParaRPr>
          </a:p>
        </p:txBody>
      </p:sp>
      <p:sp>
        <p:nvSpPr>
          <p:cNvPr id="8" name="TextBox 7">
            <a:extLst>
              <a:ext uri="{FF2B5EF4-FFF2-40B4-BE49-F238E27FC236}">
                <a16:creationId xmlns:a16="http://schemas.microsoft.com/office/drawing/2014/main" id="{94F190CA-2B8A-4846-8DDD-7A8EB3183246}"/>
              </a:ext>
            </a:extLst>
          </p:cNvPr>
          <p:cNvSpPr txBox="1"/>
          <p:nvPr/>
        </p:nvSpPr>
        <p:spPr>
          <a:xfrm>
            <a:off x="457200" y="1378226"/>
            <a:ext cx="3294790" cy="5026697"/>
          </a:xfrm>
          <a:prstGeom prst="rect">
            <a:avLst/>
          </a:prstGeom>
          <a:noFill/>
        </p:spPr>
        <p:txBody>
          <a:bodyPr wrap="square" lIns="91440" tIns="45720" rIns="91440" bIns="45720" anchor="t">
            <a:spAutoFit/>
          </a:bodyPr>
          <a:lstStyle/>
          <a:p>
            <a:pPr marL="342900" indent="-342900">
              <a:lnSpc>
                <a:spcPct val="150000"/>
              </a:lnSpc>
              <a:buAutoNum type="arabicPeriod"/>
            </a:pPr>
            <a:r>
              <a:rPr lang="en-GB" sz="1800" dirty="0">
                <a:solidFill>
                  <a:schemeClr val="tx1">
                    <a:lumMod val="85000"/>
                    <a:lumOff val="15000"/>
                  </a:schemeClr>
                </a:solidFill>
                <a:ea typeface="+mn-lt"/>
                <a:cs typeface="+mn-lt"/>
              </a:rPr>
              <a:t>Build Hub</a:t>
            </a:r>
            <a:endParaRPr lang="en-US"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Power Apps Studio toolbar</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App Actions menu</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Properties List</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Formula bar</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Power Apps app</a:t>
            </a:r>
          </a:p>
          <a:p>
            <a:pPr marL="342900" indent="-342900">
              <a:lnSpc>
                <a:spcPct val="150000"/>
              </a:lnSpc>
              <a:buAutoNum type="arabicPeriod"/>
            </a:pPr>
            <a:r>
              <a:rPr lang="en-GB" sz="1800" dirty="0">
                <a:solidFill>
                  <a:schemeClr val="tx1">
                    <a:lumMod val="85000"/>
                    <a:lumOff val="15000"/>
                  </a:schemeClr>
                </a:solidFill>
                <a:ea typeface="+mn-lt"/>
                <a:cs typeface="+mn-lt"/>
              </a:rPr>
              <a:t>Power authoring menu</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App authoring pane</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Canvas/Screen</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Properties Pane</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Screen selector</a:t>
            </a:r>
            <a:endParaRPr lang="en-GB" dirty="0">
              <a:solidFill>
                <a:schemeClr val="tx1">
                  <a:lumMod val="85000"/>
                  <a:lumOff val="15000"/>
                </a:schemeClr>
              </a:solidFill>
            </a:endParaRPr>
          </a:p>
          <a:p>
            <a:pPr marL="342900" indent="-342900">
              <a:lnSpc>
                <a:spcPct val="150000"/>
              </a:lnSpc>
              <a:buAutoNum type="arabicPeriod"/>
            </a:pPr>
            <a:r>
              <a:rPr lang="en-GB" sz="1800" dirty="0">
                <a:solidFill>
                  <a:schemeClr val="tx1">
                    <a:lumMod val="85000"/>
                    <a:lumOff val="15000"/>
                  </a:schemeClr>
                </a:solidFill>
                <a:ea typeface="+mn-lt"/>
                <a:cs typeface="+mn-lt"/>
              </a:rPr>
              <a:t>Change canvas screen size</a:t>
            </a:r>
            <a:endParaRPr lang="en-US" dirty="0">
              <a:solidFill>
                <a:schemeClr val="tx1">
                  <a:lumMod val="85000"/>
                  <a:lumOff val="15000"/>
                </a:schemeClr>
              </a:solidFill>
            </a:endParaRPr>
          </a:p>
        </p:txBody>
      </p:sp>
      <p:pic>
        <p:nvPicPr>
          <p:cNvPr id="4098" name="Picture 2" descr="Power Apps Studio">
            <a:extLst>
              <a:ext uri="{FF2B5EF4-FFF2-40B4-BE49-F238E27FC236}">
                <a16:creationId xmlns:a16="http://schemas.microsoft.com/office/drawing/2014/main" id="{05AC6893-6822-4764-A1A8-4C0250ED3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105518" y="1758009"/>
            <a:ext cx="7354529" cy="3763788"/>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AD8BD71-366B-FE1C-2554-BF5E5FCD908A}"/>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157826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4A44-493C-4101-A418-654708B77AC1}"/>
              </a:ext>
            </a:extLst>
          </p:cNvPr>
          <p:cNvSpPr>
            <a:spLocks noGrp="1"/>
          </p:cNvSpPr>
          <p:nvPr>
            <p:ph type="title"/>
          </p:nvPr>
        </p:nvSpPr>
        <p:spPr>
          <a:xfrm>
            <a:off x="575481" y="495532"/>
            <a:ext cx="11018520" cy="553998"/>
          </a:xfrm>
        </p:spPr>
        <p:txBody>
          <a:bodyPr/>
          <a:lstStyle/>
          <a:p>
            <a:r>
              <a:rPr lang="en-US" dirty="0"/>
              <a:t>Power Apps basics – Controls</a:t>
            </a:r>
            <a:endParaRPr lang="en-GB" dirty="0"/>
          </a:p>
        </p:txBody>
      </p:sp>
      <p:sp>
        <p:nvSpPr>
          <p:cNvPr id="3" name="TextBox 2">
            <a:extLst>
              <a:ext uri="{FF2B5EF4-FFF2-40B4-BE49-F238E27FC236}">
                <a16:creationId xmlns:a16="http://schemas.microsoft.com/office/drawing/2014/main" id="{7FC2D358-F17B-46A4-B3E3-DA4EFB8A52A6}"/>
              </a:ext>
            </a:extLst>
          </p:cNvPr>
          <p:cNvSpPr txBox="1"/>
          <p:nvPr/>
        </p:nvSpPr>
        <p:spPr>
          <a:xfrm>
            <a:off x="671877" y="1614133"/>
            <a:ext cx="6381264" cy="3385542"/>
          </a:xfrm>
          <a:prstGeom prst="rect">
            <a:avLst/>
          </a:prstGeom>
          <a:noFill/>
        </p:spPr>
        <p:txBody>
          <a:bodyPr wrap="square" lIns="0" tIns="0" rIns="0" bIns="0" rtlCol="0" anchor="t">
            <a:spAutoFit/>
          </a:bodyPr>
          <a:lstStyle/>
          <a:p>
            <a:pPr algn="l"/>
            <a:r>
              <a:rPr lang="en-GB" sz="2800" dirty="0">
                <a:solidFill>
                  <a:schemeClr val="tx1">
                    <a:lumMod val="85000"/>
                    <a:lumOff val="15000"/>
                  </a:schemeClr>
                </a:solidFill>
              </a:rPr>
              <a:t>Variety of out-of-box User Interface (UI) elements can be added to screens in Power Apps</a:t>
            </a:r>
          </a:p>
          <a:p>
            <a:pPr algn="l"/>
            <a:endParaRPr lang="en-GB" sz="2800" dirty="0">
              <a:solidFill>
                <a:schemeClr val="tx1">
                  <a:lumMod val="85000"/>
                  <a:lumOff val="15000"/>
                </a:schemeClr>
              </a:solidFill>
            </a:endParaRPr>
          </a:p>
          <a:p>
            <a:pPr algn="l"/>
            <a:r>
              <a:rPr lang="en-GB" sz="2800" dirty="0">
                <a:solidFill>
                  <a:schemeClr val="tx1">
                    <a:lumMod val="85000"/>
                    <a:lumOff val="15000"/>
                  </a:schemeClr>
                </a:solidFill>
              </a:rPr>
              <a:t>These UI elements are called </a:t>
            </a:r>
            <a:r>
              <a:rPr lang="en-GB" sz="2800" b="1" dirty="0">
                <a:solidFill>
                  <a:schemeClr val="tx1">
                    <a:lumMod val="85000"/>
                    <a:lumOff val="15000"/>
                  </a:schemeClr>
                </a:solidFill>
              </a:rPr>
              <a:t>controls</a:t>
            </a:r>
          </a:p>
          <a:p>
            <a:pPr algn="l"/>
            <a:endParaRPr lang="en-GB" sz="2800" b="1" dirty="0">
              <a:solidFill>
                <a:schemeClr val="tx1">
                  <a:lumMod val="85000"/>
                  <a:lumOff val="15000"/>
                </a:schemeClr>
              </a:solidFill>
            </a:endParaRPr>
          </a:p>
          <a:p>
            <a:pPr algn="l"/>
            <a:r>
              <a:rPr lang="en-GB" sz="2800" dirty="0">
                <a:solidFill>
                  <a:schemeClr val="tx1">
                    <a:lumMod val="85000"/>
                    <a:lumOff val="15000"/>
                  </a:schemeClr>
                </a:solidFill>
              </a:rPr>
              <a:t>Each </a:t>
            </a:r>
            <a:r>
              <a:rPr lang="en-GB" sz="2800" b="1" dirty="0">
                <a:solidFill>
                  <a:schemeClr val="tx1">
                    <a:lumMod val="85000"/>
                    <a:lumOff val="15000"/>
                  </a:schemeClr>
                </a:solidFill>
              </a:rPr>
              <a:t>control</a:t>
            </a:r>
            <a:r>
              <a:rPr lang="en-GB" sz="2800" dirty="0">
                <a:solidFill>
                  <a:schemeClr val="tx1">
                    <a:lumMod val="85000"/>
                    <a:lumOff val="15000"/>
                  </a:schemeClr>
                </a:solidFill>
              </a:rPr>
              <a:t> has </a:t>
            </a:r>
            <a:r>
              <a:rPr lang="en-GB" sz="2800" b="1" dirty="0">
                <a:solidFill>
                  <a:schemeClr val="tx1">
                    <a:lumMod val="85000"/>
                    <a:lumOff val="15000"/>
                  </a:schemeClr>
                </a:solidFill>
              </a:rPr>
              <a:t>properties</a:t>
            </a:r>
          </a:p>
          <a:p>
            <a:pPr marL="342900" indent="-342900" algn="l">
              <a:buFont typeface="Arial" panose="020B0604020202020204" pitchFamily="34" charset="0"/>
              <a:buChar char="•"/>
            </a:pPr>
            <a:endParaRPr lang="en-GB" sz="2400" dirty="0">
              <a:solidFill>
                <a:schemeClr val="tx1">
                  <a:lumMod val="85000"/>
                  <a:lumOff val="15000"/>
                </a:schemeClr>
              </a:solidFill>
            </a:endParaRPr>
          </a:p>
        </p:txBody>
      </p:sp>
      <p:pic>
        <p:nvPicPr>
          <p:cNvPr id="11" name="Picture 10" descr="Popular controls on canvas: Label, Text Box, Icons, Gallery, Date Picker, Combo Box, Button, Toggle, Slider, Radio Group, Rating, Checkbox, Image, Shapes">
            <a:extLst>
              <a:ext uri="{FF2B5EF4-FFF2-40B4-BE49-F238E27FC236}">
                <a16:creationId xmlns:a16="http://schemas.microsoft.com/office/drawing/2014/main" id="{AC1F3EB0-E5FD-4D9B-B815-C8D152811133}"/>
              </a:ext>
            </a:extLst>
          </p:cNvPr>
          <p:cNvPicPr>
            <a:picLocks noChangeAspect="1"/>
          </p:cNvPicPr>
          <p:nvPr/>
        </p:nvPicPr>
        <p:blipFill>
          <a:blip r:embed="rId3"/>
          <a:stretch>
            <a:fillRect/>
          </a:stretch>
        </p:blipFill>
        <p:spPr>
          <a:xfrm>
            <a:off x="7205298" y="1614133"/>
            <a:ext cx="4314825" cy="38766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4" name="Footer Placeholder 2">
            <a:extLst>
              <a:ext uri="{FF2B5EF4-FFF2-40B4-BE49-F238E27FC236}">
                <a16:creationId xmlns:a16="http://schemas.microsoft.com/office/drawing/2014/main" id="{75CC4760-081B-8CAA-75A0-A931C6FAB63F}"/>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srgbClr val="000000"/>
                </a:solidFill>
                <a:latin typeface="Segoe UI"/>
              </a:rPr>
              <a:t>Microsoft Confidential</a:t>
            </a:r>
          </a:p>
        </p:txBody>
      </p:sp>
    </p:spTree>
    <p:extLst>
      <p:ext uri="{BB962C8B-B14F-4D97-AF65-F5344CB8AC3E}">
        <p14:creationId xmlns:p14="http://schemas.microsoft.com/office/powerpoint/2010/main" val="36882448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B3A2-77C2-4C91-B288-AB80308F8C2A}"/>
              </a:ext>
            </a:extLst>
          </p:cNvPr>
          <p:cNvSpPr>
            <a:spLocks noGrp="1"/>
          </p:cNvSpPr>
          <p:nvPr>
            <p:ph type="title"/>
          </p:nvPr>
        </p:nvSpPr>
        <p:spPr>
          <a:xfrm>
            <a:off x="563091" y="494623"/>
            <a:ext cx="11277599" cy="594360"/>
          </a:xfrm>
        </p:spPr>
        <p:txBody>
          <a:bodyPr>
            <a:normAutofit/>
          </a:bodyPr>
          <a:lstStyle/>
          <a:p>
            <a:r>
              <a:rPr lang="en-GB" sz="3600" dirty="0">
                <a:solidFill>
                  <a:schemeClr val="tx2"/>
                </a:solidFill>
              </a:rPr>
              <a:t>Containers</a:t>
            </a:r>
          </a:p>
        </p:txBody>
      </p:sp>
      <p:sp>
        <p:nvSpPr>
          <p:cNvPr id="4" name="Content Placeholder 3">
            <a:extLst>
              <a:ext uri="{FF2B5EF4-FFF2-40B4-BE49-F238E27FC236}">
                <a16:creationId xmlns:a16="http://schemas.microsoft.com/office/drawing/2014/main" id="{B1B616B1-2B76-44A0-9209-CDC48E992431}"/>
              </a:ext>
            </a:extLst>
          </p:cNvPr>
          <p:cNvSpPr>
            <a:spLocks noGrp="1"/>
          </p:cNvSpPr>
          <p:nvPr>
            <p:ph idx="1"/>
          </p:nvPr>
        </p:nvSpPr>
        <p:spPr>
          <a:xfrm>
            <a:off x="563091" y="1592580"/>
            <a:ext cx="6400800" cy="4514047"/>
          </a:xfrm>
        </p:spPr>
        <p:txBody>
          <a:bodyPr/>
          <a:lstStyle/>
          <a:p>
            <a:r>
              <a:rPr lang="en-GB" b="0" i="0" dirty="0">
                <a:solidFill>
                  <a:schemeClr val="tx1">
                    <a:lumMod val="85000"/>
                    <a:lumOff val="15000"/>
                  </a:schemeClr>
                </a:solidFill>
                <a:effectLst/>
                <a:latin typeface="Segoe UI" panose="020B0502040204020203" pitchFamily="34" charset="0"/>
              </a:rPr>
              <a:t>A </a:t>
            </a:r>
            <a:r>
              <a:rPr lang="en-GB" b="1" i="0" dirty="0">
                <a:solidFill>
                  <a:schemeClr val="tx1">
                    <a:lumMod val="85000"/>
                    <a:lumOff val="15000"/>
                  </a:schemeClr>
                </a:solidFill>
                <a:effectLst/>
                <a:latin typeface="Segoe UI" panose="020B0502040204020203" pitchFamily="34" charset="0"/>
              </a:rPr>
              <a:t>container</a:t>
            </a:r>
            <a:r>
              <a:rPr lang="en-GB" b="0" i="0" dirty="0">
                <a:solidFill>
                  <a:schemeClr val="tx1">
                    <a:lumMod val="85000"/>
                    <a:lumOff val="15000"/>
                  </a:schemeClr>
                </a:solidFill>
                <a:effectLst/>
                <a:latin typeface="Segoe UI" panose="020B0502040204020203" pitchFamily="34" charset="0"/>
              </a:rPr>
              <a:t> can hold a group of controls</a:t>
            </a:r>
          </a:p>
          <a:p>
            <a:pPr marL="0" indent="0">
              <a:buNone/>
            </a:pPr>
            <a:endParaRPr lang="en-US" dirty="0">
              <a:solidFill>
                <a:schemeClr val="tx1">
                  <a:lumMod val="85000"/>
                  <a:lumOff val="15000"/>
                </a:schemeClr>
              </a:solidFill>
            </a:endParaRPr>
          </a:p>
          <a:p>
            <a:r>
              <a:rPr lang="en-US" dirty="0">
                <a:solidFill>
                  <a:schemeClr val="tx1">
                    <a:lumMod val="85000"/>
                    <a:lumOff val="15000"/>
                  </a:schemeClr>
                </a:solidFill>
              </a:rPr>
              <a:t>In combination with </a:t>
            </a:r>
            <a:r>
              <a:rPr lang="en-US" b="1" dirty="0">
                <a:solidFill>
                  <a:schemeClr val="tx1">
                    <a:lumMod val="85000"/>
                    <a:lumOff val="15000"/>
                  </a:schemeClr>
                </a:solidFill>
              </a:rPr>
              <a:t>relative position and width/height</a:t>
            </a:r>
            <a:r>
              <a:rPr lang="en-US" dirty="0">
                <a:solidFill>
                  <a:schemeClr val="tx1">
                    <a:lumMod val="85000"/>
                    <a:lumOff val="15000"/>
                  </a:schemeClr>
                </a:solidFill>
              </a:rPr>
              <a:t> of controls, containers enable building of responsive apps</a:t>
            </a:r>
          </a:p>
          <a:p>
            <a:pPr marL="0" indent="0">
              <a:buNone/>
            </a:pPr>
            <a:endParaRPr lang="en-US" dirty="0">
              <a:solidFill>
                <a:schemeClr val="tx1">
                  <a:lumMod val="85000"/>
                  <a:lumOff val="15000"/>
                </a:schemeClr>
              </a:solidFill>
            </a:endParaRPr>
          </a:p>
        </p:txBody>
      </p:sp>
      <p:pic>
        <p:nvPicPr>
          <p:cNvPr id="5" name="Picture 4" descr="Example of a vertical container that auto-aligns buttons in the middle of it with 20px gap between controls">
            <a:extLst>
              <a:ext uri="{FF2B5EF4-FFF2-40B4-BE49-F238E27FC236}">
                <a16:creationId xmlns:a16="http://schemas.microsoft.com/office/drawing/2014/main" id="{98331703-8C29-49D9-968F-B0EF1FCF4044}"/>
              </a:ext>
            </a:extLst>
          </p:cNvPr>
          <p:cNvPicPr>
            <a:picLocks noChangeAspect="1"/>
          </p:cNvPicPr>
          <p:nvPr/>
        </p:nvPicPr>
        <p:blipFill>
          <a:blip r:embed="rId3"/>
          <a:stretch>
            <a:fillRect/>
          </a:stretch>
        </p:blipFill>
        <p:spPr>
          <a:xfrm>
            <a:off x="6906410" y="1861521"/>
            <a:ext cx="5172075" cy="328612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C72A65F2-CFEA-F15B-B418-255F6C76337A}"/>
              </a:ext>
            </a:extLst>
          </p:cNvPr>
          <p:cNvSpPr txBox="1"/>
          <p:nvPr/>
        </p:nvSpPr>
        <p:spPr>
          <a:xfrm>
            <a:off x="2295728" y="5963216"/>
            <a:ext cx="11734800" cy="369332"/>
          </a:xfrm>
          <a:prstGeom prst="rect">
            <a:avLst/>
          </a:prstGeom>
          <a:noFill/>
        </p:spPr>
        <p:txBody>
          <a:bodyPr wrap="square" lIns="0" tIns="0" rIns="0" bIns="0" rtlCol="0">
            <a:spAutoFit/>
          </a:bodyPr>
          <a:lstStyle/>
          <a:p>
            <a:pPr marL="0" indent="0">
              <a:buNone/>
            </a:pPr>
            <a:r>
              <a:rPr lang="en-US" sz="2400" b="1" dirty="0">
                <a:solidFill>
                  <a:srgbClr val="C00000"/>
                </a:solidFill>
              </a:rPr>
              <a:t>Important: </a:t>
            </a:r>
            <a:r>
              <a:rPr lang="en-US" sz="2400" dirty="0">
                <a:solidFill>
                  <a:srgbClr val="C00000"/>
                </a:solidFill>
              </a:rPr>
              <a:t>Responsive UI is usually crucial for the apps.</a:t>
            </a:r>
          </a:p>
        </p:txBody>
      </p:sp>
      <p:sp>
        <p:nvSpPr>
          <p:cNvPr id="6" name="Footer Placeholder 2">
            <a:extLst>
              <a:ext uri="{FF2B5EF4-FFF2-40B4-BE49-F238E27FC236}">
                <a16:creationId xmlns:a16="http://schemas.microsoft.com/office/drawing/2014/main" id="{3B6A1884-09F6-A7B1-2A00-42A41BE866E0}"/>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62709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4A44-493C-4101-A418-654708B77AC1}"/>
              </a:ext>
            </a:extLst>
          </p:cNvPr>
          <p:cNvSpPr>
            <a:spLocks noGrp="1"/>
          </p:cNvSpPr>
          <p:nvPr>
            <p:ph type="title"/>
          </p:nvPr>
        </p:nvSpPr>
        <p:spPr>
          <a:xfrm>
            <a:off x="570603" y="486479"/>
            <a:ext cx="11018520" cy="553998"/>
          </a:xfrm>
        </p:spPr>
        <p:txBody>
          <a:bodyPr/>
          <a:lstStyle/>
          <a:p>
            <a:r>
              <a:rPr lang="en-US" dirty="0"/>
              <a:t>Power Apps basics – Properties</a:t>
            </a:r>
            <a:endParaRPr lang="en-GB" dirty="0"/>
          </a:p>
        </p:txBody>
      </p:sp>
      <p:sp>
        <p:nvSpPr>
          <p:cNvPr id="3" name="TextBox 2">
            <a:extLst>
              <a:ext uri="{FF2B5EF4-FFF2-40B4-BE49-F238E27FC236}">
                <a16:creationId xmlns:a16="http://schemas.microsoft.com/office/drawing/2014/main" id="{7FC2D358-F17B-46A4-B3E3-DA4EFB8A52A6}"/>
              </a:ext>
            </a:extLst>
          </p:cNvPr>
          <p:cNvSpPr txBox="1"/>
          <p:nvPr/>
        </p:nvSpPr>
        <p:spPr>
          <a:xfrm>
            <a:off x="687719" y="1622219"/>
            <a:ext cx="8755032" cy="861774"/>
          </a:xfrm>
          <a:prstGeom prst="rect">
            <a:avLst/>
          </a:prstGeom>
          <a:noFill/>
        </p:spPr>
        <p:txBody>
          <a:bodyPr wrap="square" lIns="0" tIns="0" rIns="0" bIns="0" rtlCol="0" anchor="t">
            <a:spAutoFit/>
          </a:bodyPr>
          <a:lstStyle/>
          <a:p>
            <a:pPr algn="l"/>
            <a:r>
              <a:rPr lang="en-GB" sz="2800">
                <a:solidFill>
                  <a:schemeClr val="tx1">
                    <a:lumMod val="85000"/>
                    <a:lumOff val="15000"/>
                  </a:schemeClr>
                </a:solidFill>
              </a:rPr>
              <a:t>Control property values can be set in two different ways using </a:t>
            </a:r>
            <a:r>
              <a:rPr lang="en-GB" sz="2800" b="1">
                <a:solidFill>
                  <a:schemeClr val="tx1">
                    <a:lumMod val="85000"/>
                    <a:lumOff val="15000"/>
                  </a:schemeClr>
                </a:solidFill>
              </a:rPr>
              <a:t>Properties pane</a:t>
            </a:r>
            <a:r>
              <a:rPr lang="en-GB" sz="2800">
                <a:solidFill>
                  <a:schemeClr val="tx1">
                    <a:lumMod val="85000"/>
                    <a:lumOff val="15000"/>
                  </a:schemeClr>
                </a:solidFill>
              </a:rPr>
              <a:t> or </a:t>
            </a:r>
            <a:r>
              <a:rPr lang="en-GB" sz="2800" b="1">
                <a:solidFill>
                  <a:schemeClr val="tx1">
                    <a:lumMod val="85000"/>
                    <a:lumOff val="15000"/>
                  </a:schemeClr>
                </a:solidFill>
              </a:rPr>
              <a:t>Formula bar</a:t>
            </a:r>
            <a:endParaRPr lang="en-GB" sz="2400" b="1">
              <a:solidFill>
                <a:schemeClr val="tx1">
                  <a:lumMod val="85000"/>
                  <a:lumOff val="15000"/>
                </a:schemeClr>
              </a:solidFill>
              <a:cs typeface="Segoe UI"/>
            </a:endParaRPr>
          </a:p>
        </p:txBody>
      </p:sp>
      <p:pic>
        <p:nvPicPr>
          <p:cNvPr id="12" name="Picture 11" descr="Setting Text property using Property Pane">
            <a:extLst>
              <a:ext uri="{FF2B5EF4-FFF2-40B4-BE49-F238E27FC236}">
                <a16:creationId xmlns:a16="http://schemas.microsoft.com/office/drawing/2014/main" id="{ECA33ACE-82C4-48BF-8017-FC91A2D319B9}"/>
              </a:ext>
            </a:extLst>
          </p:cNvPr>
          <p:cNvPicPr>
            <a:picLocks noChangeAspect="1"/>
          </p:cNvPicPr>
          <p:nvPr/>
        </p:nvPicPr>
        <p:blipFill>
          <a:blip r:embed="rId3"/>
          <a:stretch>
            <a:fillRect/>
          </a:stretch>
        </p:blipFill>
        <p:spPr>
          <a:xfrm>
            <a:off x="1646941" y="2872344"/>
            <a:ext cx="2858175" cy="297724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E7370732-C504-4B2A-83D4-81FC66F442A2}"/>
              </a:ext>
            </a:extLst>
          </p:cNvPr>
          <p:cNvSpPr txBox="1"/>
          <p:nvPr/>
        </p:nvSpPr>
        <p:spPr>
          <a:xfrm>
            <a:off x="1580057" y="5924723"/>
            <a:ext cx="3075705" cy="646331"/>
          </a:xfrm>
          <a:prstGeom prst="rect">
            <a:avLst/>
          </a:prstGeom>
          <a:noFill/>
        </p:spPr>
        <p:txBody>
          <a:bodyPr wrap="square" lIns="0" tIns="0" rIns="0" bIns="0" rtlCol="0">
            <a:spAutoFit/>
          </a:bodyPr>
          <a:lstStyle/>
          <a:p>
            <a:r>
              <a:rPr lang="en-US" sz="1400" b="1">
                <a:solidFill>
                  <a:schemeClr val="tx1">
                    <a:lumMod val="85000"/>
                    <a:lumOff val="15000"/>
                  </a:schemeClr>
                </a:solidFill>
              </a:rPr>
              <a:t>Properties pane </a:t>
            </a:r>
            <a:r>
              <a:rPr lang="en-US" sz="1400">
                <a:solidFill>
                  <a:schemeClr val="tx1">
                    <a:lumMod val="85000"/>
                    <a:lumOff val="15000"/>
                  </a:schemeClr>
                </a:solidFill>
              </a:rPr>
              <a:t>is a user-friendly GUI, where you can quickly modify properties</a:t>
            </a:r>
            <a:endParaRPr lang="en-GB" sz="1400" err="1">
              <a:solidFill>
                <a:schemeClr val="tx1">
                  <a:lumMod val="85000"/>
                  <a:lumOff val="15000"/>
                </a:schemeClr>
              </a:solidFill>
            </a:endParaRPr>
          </a:p>
        </p:txBody>
      </p:sp>
      <p:pic>
        <p:nvPicPr>
          <p:cNvPr id="8" name="Picture 7" descr="Setting Text property using Formula bar">
            <a:extLst>
              <a:ext uri="{FF2B5EF4-FFF2-40B4-BE49-F238E27FC236}">
                <a16:creationId xmlns:a16="http://schemas.microsoft.com/office/drawing/2014/main" id="{6C5066C4-88BE-44A7-8DC3-DF5D8A5B783C}"/>
              </a:ext>
            </a:extLst>
          </p:cNvPr>
          <p:cNvPicPr>
            <a:picLocks noChangeAspect="1"/>
          </p:cNvPicPr>
          <p:nvPr/>
        </p:nvPicPr>
        <p:blipFill>
          <a:blip r:embed="rId4"/>
          <a:stretch>
            <a:fillRect/>
          </a:stretch>
        </p:blipFill>
        <p:spPr>
          <a:xfrm>
            <a:off x="6405380" y="2869391"/>
            <a:ext cx="4364803" cy="298019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29856F11-E9F8-4C5A-BF1E-AEB4EB507A9B}"/>
              </a:ext>
            </a:extLst>
          </p:cNvPr>
          <p:cNvSpPr txBox="1"/>
          <p:nvPr/>
        </p:nvSpPr>
        <p:spPr>
          <a:xfrm>
            <a:off x="6405380" y="5906443"/>
            <a:ext cx="4504599" cy="646331"/>
          </a:xfrm>
          <a:prstGeom prst="rect">
            <a:avLst/>
          </a:prstGeom>
          <a:noFill/>
        </p:spPr>
        <p:txBody>
          <a:bodyPr wrap="square" lIns="0" tIns="0" rIns="0" bIns="0" rtlCol="0">
            <a:spAutoFit/>
          </a:bodyPr>
          <a:lstStyle/>
          <a:p>
            <a:r>
              <a:rPr lang="en-US" sz="1400" b="1">
                <a:solidFill>
                  <a:schemeClr val="tx1">
                    <a:lumMod val="85000"/>
                    <a:lumOff val="15000"/>
                  </a:schemeClr>
                </a:solidFill>
              </a:rPr>
              <a:t>Formula bar </a:t>
            </a:r>
            <a:r>
              <a:rPr lang="en-US" sz="1400">
                <a:solidFill>
                  <a:schemeClr val="tx1">
                    <a:lumMod val="85000"/>
                    <a:lumOff val="15000"/>
                  </a:schemeClr>
                </a:solidFill>
              </a:rPr>
              <a:t>allows to set the same properties but using Power Apps Formula language. It gives more flexibility and allows to create interactive </a:t>
            </a:r>
            <a:r>
              <a:rPr lang="en-US" sz="1400" err="1">
                <a:solidFill>
                  <a:schemeClr val="tx1">
                    <a:lumMod val="85000"/>
                    <a:lumOff val="15000"/>
                  </a:schemeClr>
                </a:solidFill>
              </a:rPr>
              <a:t>behaviours</a:t>
            </a:r>
            <a:r>
              <a:rPr lang="en-US" sz="1400">
                <a:solidFill>
                  <a:schemeClr val="tx1">
                    <a:lumMod val="85000"/>
                    <a:lumOff val="15000"/>
                  </a:schemeClr>
                </a:solidFill>
              </a:rPr>
              <a:t> within app.</a:t>
            </a:r>
            <a:endParaRPr lang="en-GB" sz="1400" err="1">
              <a:solidFill>
                <a:schemeClr val="tx1">
                  <a:lumMod val="85000"/>
                  <a:lumOff val="15000"/>
                </a:schemeClr>
              </a:solidFill>
            </a:endParaRPr>
          </a:p>
        </p:txBody>
      </p:sp>
      <p:sp>
        <p:nvSpPr>
          <p:cNvPr id="4" name="Footer Placeholder 2">
            <a:extLst>
              <a:ext uri="{FF2B5EF4-FFF2-40B4-BE49-F238E27FC236}">
                <a16:creationId xmlns:a16="http://schemas.microsoft.com/office/drawing/2014/main" id="{DE89149C-C2BD-68A0-2802-00C18E99E0C8}"/>
              </a:ext>
              <a:ext uri="{C183D7F6-B498-43B3-948B-1728B52AA6E4}">
                <adec:decorative xmlns:adec="http://schemas.microsoft.com/office/drawing/2017/decorative" val="1"/>
              </a:ext>
            </a:extLst>
          </p:cNvPr>
          <p:cNvSpPr txBox="1">
            <a:spLocks/>
          </p:cNvSpPr>
          <p:nvPr/>
        </p:nvSpPr>
        <p:spPr>
          <a:xfrm>
            <a:off x="4038600" y="6539518"/>
            <a:ext cx="41148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a:solidFill>
                  <a:srgbClr val="000000"/>
                </a:solidFill>
                <a:latin typeface="Segoe UI"/>
              </a:rPr>
              <a:t>Microsoft Confidential</a:t>
            </a:r>
            <a:endParaRPr lang="en-US" sz="800" dirty="0">
              <a:solidFill>
                <a:srgbClr val="000000"/>
              </a:solidFill>
              <a:latin typeface="Segoe UI"/>
            </a:endParaRPr>
          </a:p>
        </p:txBody>
      </p:sp>
    </p:spTree>
    <p:extLst>
      <p:ext uri="{BB962C8B-B14F-4D97-AF65-F5344CB8AC3E}">
        <p14:creationId xmlns:p14="http://schemas.microsoft.com/office/powerpoint/2010/main" val="31058633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89A4-0A3F-4A6D-A4B3-0863A2D9E92C}"/>
              </a:ext>
            </a:extLst>
          </p:cNvPr>
          <p:cNvSpPr>
            <a:spLocks noGrp="1"/>
          </p:cNvSpPr>
          <p:nvPr>
            <p:ph type="title"/>
          </p:nvPr>
        </p:nvSpPr>
        <p:spPr>
          <a:xfrm>
            <a:off x="586740" y="496323"/>
            <a:ext cx="11018520" cy="553998"/>
          </a:xfrm>
        </p:spPr>
        <p:txBody>
          <a:bodyPr/>
          <a:lstStyle/>
          <a:p>
            <a:r>
              <a:rPr lang="en-GB" dirty="0">
                <a:cs typeface="Segoe UI"/>
              </a:rPr>
              <a:t>Power Apps Formula Language (</a:t>
            </a:r>
            <a:r>
              <a:rPr lang="en-GB" dirty="0" err="1">
                <a:cs typeface="Segoe UI"/>
              </a:rPr>
              <a:t>PowerFx</a:t>
            </a:r>
            <a:r>
              <a:rPr lang="en-GB" dirty="0">
                <a:cs typeface="Segoe UI"/>
              </a:rPr>
              <a:t>) </a:t>
            </a:r>
          </a:p>
        </p:txBody>
      </p:sp>
      <p:sp>
        <p:nvSpPr>
          <p:cNvPr id="4" name="TextBox 3">
            <a:extLst>
              <a:ext uri="{FF2B5EF4-FFF2-40B4-BE49-F238E27FC236}">
                <a16:creationId xmlns:a16="http://schemas.microsoft.com/office/drawing/2014/main" id="{49418E4A-34AE-47F8-B245-54C4E3CC4121}"/>
              </a:ext>
            </a:extLst>
          </p:cNvPr>
          <p:cNvSpPr txBox="1"/>
          <p:nvPr/>
        </p:nvSpPr>
        <p:spPr>
          <a:xfrm>
            <a:off x="492160" y="1402124"/>
            <a:ext cx="11018520" cy="4513543"/>
          </a:xfrm>
          <a:prstGeom prst="rect">
            <a:avLst/>
          </a:prstGeom>
          <a:noFill/>
        </p:spPr>
        <p:txBody>
          <a:bodyPr wrap="square" lIns="91440" tIns="45720" rIns="91440" bIns="45720" anchor="t">
            <a:spAutoFit/>
          </a:bodyPr>
          <a:lstStyle/>
          <a:p>
            <a:r>
              <a:rPr lang="en-GB" sz="2800" dirty="0"/>
              <a:t>Power Apps has built-in case-sensitive </a:t>
            </a:r>
            <a:r>
              <a:rPr lang="en-GB" sz="2800" b="1" dirty="0"/>
              <a:t>formula language </a:t>
            </a:r>
            <a:r>
              <a:rPr lang="en-GB" sz="2800" b="1" dirty="0" err="1"/>
              <a:t>PowerFx</a:t>
            </a:r>
            <a:endParaRPr lang="en-GB" sz="2800" b="1" dirty="0"/>
          </a:p>
          <a:p>
            <a:endParaRPr lang="en-GB" sz="2800" dirty="0"/>
          </a:p>
          <a:p>
            <a:r>
              <a:rPr lang="en-GB" sz="2800" dirty="0"/>
              <a:t>Formulas are applied to </a:t>
            </a:r>
            <a:r>
              <a:rPr lang="en-GB" sz="2800" b="1" dirty="0"/>
              <a:t>controls</a:t>
            </a:r>
            <a:r>
              <a:rPr lang="en-GB" sz="2800" dirty="0"/>
              <a:t> and are used to:</a:t>
            </a:r>
          </a:p>
          <a:p>
            <a:endParaRPr lang="en-GB" sz="2400" dirty="0"/>
          </a:p>
          <a:p>
            <a:pPr marL="799465" lvl="1" indent="-342900">
              <a:buFont typeface="Arial" panose="020B0604020202020204" pitchFamily="34" charset="0"/>
              <a:buChar char="•"/>
            </a:pPr>
            <a:r>
              <a:rPr lang="en-GB" sz="2400" dirty="0"/>
              <a:t>Calculate property values</a:t>
            </a:r>
          </a:p>
          <a:p>
            <a:pPr marL="456565" lvl="1"/>
            <a:endParaRPr lang="en-GB" sz="2400" dirty="0"/>
          </a:p>
          <a:p>
            <a:pPr marL="456565" lvl="1"/>
            <a:endParaRPr lang="en-GB" sz="2400" dirty="0"/>
          </a:p>
          <a:p>
            <a:pPr marL="799465" lvl="1" indent="-342900">
              <a:buFont typeface="Arial" panose="020B0604020202020204" pitchFamily="34" charset="0"/>
              <a:buChar char="•"/>
            </a:pPr>
            <a:endParaRPr lang="en-GB" sz="2400" dirty="0">
              <a:cs typeface="Segoe UI"/>
            </a:endParaRPr>
          </a:p>
          <a:p>
            <a:pPr marL="799465" lvl="1" indent="-342900">
              <a:buFont typeface="Arial" panose="020B0604020202020204" pitchFamily="34" charset="0"/>
              <a:buChar char="•"/>
            </a:pPr>
            <a:r>
              <a:rPr lang="en-GB" sz="2400" dirty="0"/>
              <a:t>Respond to user actions </a:t>
            </a:r>
            <a:br>
              <a:rPr lang="en-GB" sz="2400" dirty="0"/>
            </a:br>
            <a:r>
              <a:rPr lang="en-GB" sz="2400" dirty="0"/>
              <a:t>(e.g., </a:t>
            </a:r>
            <a:r>
              <a:rPr lang="en-GB" sz="2400" b="0" i="0" dirty="0">
                <a:effectLst/>
                <a:latin typeface="Segoe UI" panose="020B0502040204020203" pitchFamily="34" charset="0"/>
              </a:rPr>
              <a:t>user selects a button, or provides other input</a:t>
            </a:r>
            <a:r>
              <a:rPr lang="en-GB" sz="2400" dirty="0"/>
              <a:t>)</a:t>
            </a:r>
            <a:endParaRPr lang="en-GB" sz="2400" dirty="0">
              <a:cs typeface="Segoe UI"/>
            </a:endParaRPr>
          </a:p>
          <a:p>
            <a:endParaRPr lang="en-GB" dirty="0"/>
          </a:p>
          <a:p>
            <a:endParaRPr lang="en-GB" dirty="0">
              <a:solidFill>
                <a:schemeClr val="tx2"/>
              </a:solidFill>
            </a:endParaRPr>
          </a:p>
        </p:txBody>
      </p:sp>
      <p:pic>
        <p:nvPicPr>
          <p:cNvPr id="5" name="Picture 4">
            <a:extLst>
              <a:ext uri="{FF2B5EF4-FFF2-40B4-BE49-F238E27FC236}">
                <a16:creationId xmlns:a16="http://schemas.microsoft.com/office/drawing/2014/main" id="{5590FB3F-47AE-4BF3-B1A7-165524A06793}"/>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1353632" y="3723143"/>
            <a:ext cx="10157049" cy="566031"/>
          </a:xfrm>
          <a:prstGeom prst="rect">
            <a:avLst/>
          </a:prstGeom>
          <a:ln>
            <a:solidFill>
              <a:schemeClr val="bg1"/>
            </a:solidFill>
          </a:ln>
        </p:spPr>
      </p:pic>
      <p:pic>
        <p:nvPicPr>
          <p:cNvPr id="3" name="Picture 2">
            <a:extLst>
              <a:ext uri="{FF2B5EF4-FFF2-40B4-BE49-F238E27FC236}">
                <a16:creationId xmlns:a16="http://schemas.microsoft.com/office/drawing/2014/main" id="{37AF0E53-AEA5-405E-83F1-4F6BE643C230}"/>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tretch>
            <a:fillRect/>
          </a:stretch>
        </p:blipFill>
        <p:spPr>
          <a:xfrm>
            <a:off x="1353631" y="5632652"/>
            <a:ext cx="10157049" cy="566031"/>
          </a:xfrm>
          <a:prstGeom prst="rect">
            <a:avLst/>
          </a:prstGeom>
          <a:ln>
            <a:solidFill>
              <a:schemeClr val="bg1"/>
            </a:solidFill>
          </a:ln>
        </p:spPr>
      </p:pic>
      <p:sp>
        <p:nvSpPr>
          <p:cNvPr id="7" name="TextBox 6">
            <a:extLst>
              <a:ext uri="{FF2B5EF4-FFF2-40B4-BE49-F238E27FC236}">
                <a16:creationId xmlns:a16="http://schemas.microsoft.com/office/drawing/2014/main" id="{C471F1C4-71E0-4BC4-9F28-4A012039AAC7}"/>
              </a:ext>
            </a:extLst>
          </p:cNvPr>
          <p:cNvSpPr txBox="1"/>
          <p:nvPr/>
        </p:nvSpPr>
        <p:spPr>
          <a:xfrm>
            <a:off x="1595717" y="3872754"/>
            <a:ext cx="312586" cy="307777"/>
          </a:xfrm>
          <a:prstGeom prst="rect">
            <a:avLst/>
          </a:prstGeom>
          <a:noFill/>
        </p:spPr>
        <p:txBody>
          <a:bodyPr wrap="none" lIns="0" tIns="0" rIns="0" bIns="0" rtlCol="0">
            <a:spAutoFit/>
          </a:bodyPr>
          <a:lstStyle/>
          <a:p>
            <a:pPr algn="l"/>
            <a:r>
              <a:rPr lang="en-US" sz="2000"/>
              <a:t>Fill</a:t>
            </a:r>
            <a:endParaRPr lang="en-GB" sz="2000" err="1"/>
          </a:p>
        </p:txBody>
      </p:sp>
      <p:sp>
        <p:nvSpPr>
          <p:cNvPr id="8" name="Text Box 5">
            <a:extLst>
              <a:ext uri="{FF2B5EF4-FFF2-40B4-BE49-F238E27FC236}">
                <a16:creationId xmlns:a16="http://schemas.microsoft.com/office/drawing/2014/main" id="{2E62E35A-20EC-4601-B8C0-55C324B65312}"/>
              </a:ext>
            </a:extLst>
          </p:cNvPr>
          <p:cNvSpPr txBox="1"/>
          <p:nvPr/>
        </p:nvSpPr>
        <p:spPr>
          <a:xfrm>
            <a:off x="4303801" y="3815474"/>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dirty="0" err="1">
                <a:solidFill>
                  <a:srgbClr val="2E74B5"/>
                </a:solidFill>
                <a:latin typeface="Consolas" panose="020B0609020204030204" pitchFamily="49" charset="0"/>
                <a:ea typeface="Calibri" panose="020F0502020204030204" pitchFamily="34" charset="0"/>
                <a:cs typeface="Times New Roman" panose="02020603050405020304" pitchFamily="18" charset="0"/>
              </a:rPr>
              <a:t>ColorValue</a:t>
            </a:r>
            <a:r>
              <a:rPr lang="en-GB" sz="2000" dirty="0">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rgbClr val="C00000"/>
                </a:solidFill>
                <a:latin typeface="Consolas" panose="020B0609020204030204" pitchFamily="49" charset="0"/>
                <a:ea typeface="Calibri" panose="020F0502020204030204" pitchFamily="34" charset="0"/>
                <a:cs typeface="Times New Roman" panose="02020603050405020304" pitchFamily="18" charset="0"/>
              </a:rPr>
              <a:t>"#201F1E"</a:t>
            </a:r>
            <a:r>
              <a:rPr lang="en-GB" sz="2000" dirty="0">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chemeClr val="tx2"/>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538135"/>
                </a:solidFill>
                <a:latin typeface="Consolas" panose="020B0609020204030204" pitchFamily="49" charset="0"/>
                <a:ea typeface="Calibri" panose="020F0502020204030204" pitchFamily="34" charset="0"/>
                <a:cs typeface="Segoe UI Light" panose="020B0502040204020203" pitchFamily="34" charset="0"/>
              </a:rPr>
              <a:t>//</a:t>
            </a:r>
            <a:r>
              <a:rPr lang="en-GB" sz="2000" dirty="0">
                <a:solidFill>
                  <a:schemeClr val="tx2"/>
                </a:solidFill>
                <a:effectLst/>
                <a:latin typeface="Consolas" panose="020B0609020204030204" pitchFamily="49" charset="0"/>
                <a:ea typeface="Calibri" panose="020F0502020204030204" pitchFamily="34" charset="0"/>
                <a:cs typeface="Segoe UI Light" panose="020B0502040204020203" pitchFamily="34" charset="0"/>
              </a:rPr>
              <a:t> </a:t>
            </a:r>
            <a:r>
              <a:rPr lang="en-GB" sz="2000" dirty="0">
                <a:solidFill>
                  <a:srgbClr val="538135"/>
                </a:solidFill>
                <a:latin typeface="Consolas" panose="020B0609020204030204" pitchFamily="49" charset="0"/>
                <a:ea typeface="Calibri" panose="020F0502020204030204" pitchFamily="34" charset="0"/>
                <a:cs typeface="Segoe UI Light" panose="020B0502040204020203" pitchFamily="34" charset="0"/>
              </a:rPr>
              <a:t>select colour by hex code</a:t>
            </a:r>
          </a:p>
        </p:txBody>
      </p:sp>
      <p:sp>
        <p:nvSpPr>
          <p:cNvPr id="13" name="Rectangle 12">
            <a:extLst>
              <a:ext uri="{FF2B5EF4-FFF2-40B4-BE49-F238E27FC236}">
                <a16:creationId xmlns:a16="http://schemas.microsoft.com/office/drawing/2014/main" id="{408AD796-E32D-4D5C-AA53-C175CEB0DE06}"/>
              </a:ext>
              <a:ext uri="{C183D7F6-B498-43B3-948B-1728B52AA6E4}">
                <adec:decorative xmlns:adec="http://schemas.microsoft.com/office/drawing/2017/decorative" val="1"/>
              </a:ext>
            </a:extLst>
          </p:cNvPr>
          <p:cNvSpPr/>
          <p:nvPr/>
        </p:nvSpPr>
        <p:spPr bwMode="auto">
          <a:xfrm>
            <a:off x="4283397" y="5715790"/>
            <a:ext cx="7227283" cy="1069871"/>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A26A22AF-9E0A-45F6-BD13-3F2B93292178}"/>
              </a:ext>
            </a:extLst>
          </p:cNvPr>
          <p:cNvSpPr txBox="1"/>
          <p:nvPr/>
        </p:nvSpPr>
        <p:spPr>
          <a:xfrm>
            <a:off x="1595717" y="5772632"/>
            <a:ext cx="1013098" cy="307777"/>
          </a:xfrm>
          <a:prstGeom prst="rect">
            <a:avLst/>
          </a:prstGeom>
          <a:noFill/>
        </p:spPr>
        <p:txBody>
          <a:bodyPr wrap="none" lIns="0" tIns="0" rIns="0" bIns="0" rtlCol="0">
            <a:spAutoFit/>
          </a:bodyPr>
          <a:lstStyle/>
          <a:p>
            <a:pPr algn="l"/>
            <a:r>
              <a:rPr lang="en-US" sz="2000" dirty="0" err="1"/>
              <a:t>OnSelect</a:t>
            </a:r>
            <a:endParaRPr lang="en-GB" sz="2000" dirty="0"/>
          </a:p>
        </p:txBody>
      </p:sp>
      <p:sp>
        <p:nvSpPr>
          <p:cNvPr id="12" name="Text Box 5">
            <a:extLst>
              <a:ext uri="{FF2B5EF4-FFF2-40B4-BE49-F238E27FC236}">
                <a16:creationId xmlns:a16="http://schemas.microsoft.com/office/drawing/2014/main" id="{96EA13BF-F947-483F-B282-E18A7166D8E6}"/>
              </a:ext>
            </a:extLst>
          </p:cNvPr>
          <p:cNvSpPr txBox="1"/>
          <p:nvPr/>
        </p:nvSpPr>
        <p:spPr>
          <a:xfrm>
            <a:off x="4283397" y="5715791"/>
            <a:ext cx="7356293" cy="3077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2000" dirty="0">
                <a:solidFill>
                  <a:srgbClr val="2E74B5"/>
                </a:solidFill>
                <a:latin typeface="Consolas" panose="020B0609020204030204" pitchFamily="49" charset="0"/>
                <a:ea typeface="Calibri" panose="020F0502020204030204" pitchFamily="34" charset="0"/>
                <a:cs typeface="Times New Roman" panose="02020603050405020304" pitchFamily="18" charset="0"/>
              </a:rPr>
              <a:t>Set</a:t>
            </a:r>
            <a:r>
              <a:rPr lang="en-GB" sz="2000" dirty="0">
                <a:effectLst/>
                <a:latin typeface="Consolas" panose="020B0609020204030204" pitchFamily="49" charset="0"/>
                <a:ea typeface="Calibri" panose="020F0502020204030204" pitchFamily="34" charset="0"/>
                <a:cs typeface="Times New Roman" panose="02020603050405020304" pitchFamily="18" charset="0"/>
              </a:rPr>
              <a:t>(</a:t>
            </a:r>
            <a:r>
              <a:rPr lang="en-GB" sz="2000" dirty="0" err="1">
                <a:solidFill>
                  <a:schemeClr val="tx2"/>
                </a:solidFill>
                <a:effectLst/>
                <a:latin typeface="Consolas" panose="020B0609020204030204" pitchFamily="49" charset="0"/>
                <a:ea typeface="Calibri" panose="020F0502020204030204" pitchFamily="34" charset="0"/>
                <a:cs typeface="Times New Roman" panose="02020603050405020304" pitchFamily="18" charset="0"/>
              </a:rPr>
              <a:t>gblVar</a:t>
            </a:r>
            <a:r>
              <a:rPr lang="en-GB" sz="2000" dirty="0">
                <a:solidFill>
                  <a:schemeClr val="tx2"/>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C00000"/>
                </a:solidFill>
                <a:latin typeface="Consolas" panose="020B0609020204030204" pitchFamily="49" charset="0"/>
                <a:ea typeface="Calibri" panose="020F0502020204030204" pitchFamily="34" charset="0"/>
                <a:cs typeface="Times New Roman" panose="02020603050405020304" pitchFamily="18" charset="0"/>
              </a:rPr>
              <a:t>"value"</a:t>
            </a:r>
            <a:r>
              <a:rPr lang="en-GB" sz="2000" dirty="0">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chemeClr val="tx2"/>
                </a:solidFill>
                <a:effectLst/>
                <a:latin typeface="Consolas" panose="020B0609020204030204" pitchFamily="49" charset="0"/>
                <a:ea typeface="Calibri" panose="020F0502020204030204" pitchFamily="34" charset="0"/>
                <a:cs typeface="Times New Roman" panose="02020603050405020304" pitchFamily="18" charset="0"/>
              </a:rPr>
              <a:t> </a:t>
            </a:r>
            <a:r>
              <a:rPr lang="en-GB" sz="2000" dirty="0">
                <a:solidFill>
                  <a:srgbClr val="2E74B5"/>
                </a:solidFill>
                <a:latin typeface="Consolas" panose="020B0609020204030204" pitchFamily="49" charset="0"/>
                <a:ea typeface="Calibri" panose="020F0502020204030204" pitchFamily="34" charset="0"/>
                <a:cs typeface="Times New Roman" panose="02020603050405020304" pitchFamily="18" charset="0"/>
              </a:rPr>
              <a:t>Navigate</a:t>
            </a:r>
            <a:r>
              <a:rPr lang="en-GB" sz="2000" dirty="0">
                <a:effectLst/>
                <a:latin typeface="Consolas" panose="020B0609020204030204" pitchFamily="49" charset="0"/>
                <a:ea typeface="Calibri" panose="020F0502020204030204" pitchFamily="34" charset="0"/>
                <a:cs typeface="Times New Roman" panose="02020603050405020304" pitchFamily="18" charset="0"/>
              </a:rPr>
              <a:t>(</a:t>
            </a:r>
            <a:r>
              <a:rPr lang="en-GB" sz="2000" dirty="0">
                <a:solidFill>
                  <a:schemeClr val="tx1">
                    <a:lumMod val="50000"/>
                    <a:lumOff val="50000"/>
                  </a:schemeClr>
                </a:solidFill>
                <a:effectLst/>
                <a:latin typeface="Consolas" panose="020B0609020204030204" pitchFamily="49" charset="0"/>
                <a:ea typeface="Calibri" panose="020F0502020204030204" pitchFamily="34" charset="0"/>
                <a:cs typeface="Times New Roman" panose="02020603050405020304" pitchFamily="18" charset="0"/>
              </a:rPr>
              <a:t>'Details Screen'</a:t>
            </a:r>
            <a:r>
              <a:rPr lang="en-GB" sz="2000" dirty="0">
                <a:effectLst/>
                <a:latin typeface="Consolas" panose="020B0609020204030204" pitchFamily="49" charset="0"/>
                <a:ea typeface="Calibri" panose="020F0502020204030204" pitchFamily="34" charset="0"/>
                <a:cs typeface="Times New Roman" panose="02020603050405020304" pitchFamily="18" charset="0"/>
              </a:rPr>
              <a:t>)</a:t>
            </a:r>
            <a:br>
              <a:rPr lang="en-GB" sz="2000" dirty="0">
                <a:solidFill>
                  <a:schemeClr val="tx2"/>
                </a:solidFill>
                <a:effectLst/>
                <a:latin typeface="Consolas" panose="020B0609020204030204" pitchFamily="49" charset="0"/>
                <a:ea typeface="Calibri" panose="020F0502020204030204" pitchFamily="34" charset="0"/>
                <a:cs typeface="Times New Roman" panose="02020603050405020304" pitchFamily="18" charset="0"/>
              </a:rPr>
            </a:br>
            <a:r>
              <a:rPr lang="en-GB" sz="2000" dirty="0">
                <a:solidFill>
                  <a:srgbClr val="538135"/>
                </a:solidFill>
                <a:latin typeface="Consolas" panose="020B0609020204030204" pitchFamily="49" charset="0"/>
                <a:ea typeface="Calibri" panose="020F0502020204030204" pitchFamily="34" charset="0"/>
                <a:cs typeface="Segoe UI Light" panose="020B0502040204020203" pitchFamily="34" charset="0"/>
              </a:rPr>
              <a:t>// set </a:t>
            </a:r>
            <a:r>
              <a:rPr lang="en-GB" sz="2000" dirty="0" err="1">
                <a:solidFill>
                  <a:srgbClr val="538135"/>
                </a:solidFill>
                <a:latin typeface="Consolas" panose="020B0609020204030204" pitchFamily="49" charset="0"/>
                <a:ea typeface="Calibri" panose="020F0502020204030204" pitchFamily="34" charset="0"/>
                <a:cs typeface="Segoe UI Light" panose="020B0502040204020203" pitchFamily="34" charset="0"/>
              </a:rPr>
              <a:t>gblVar</a:t>
            </a:r>
            <a:r>
              <a:rPr lang="en-GB" sz="2000" dirty="0">
                <a:solidFill>
                  <a:srgbClr val="538135"/>
                </a:solidFill>
                <a:latin typeface="Consolas" panose="020B0609020204030204" pitchFamily="49" charset="0"/>
                <a:ea typeface="Calibri" panose="020F0502020204030204" pitchFamily="34" charset="0"/>
                <a:cs typeface="Segoe UI Light" panose="020B0502040204020203" pitchFamily="34" charset="0"/>
              </a:rPr>
              <a:t> variable as “value” and navigate to Details Screen. ; - is a chaining operator</a:t>
            </a:r>
          </a:p>
        </p:txBody>
      </p:sp>
    </p:spTree>
    <p:extLst>
      <p:ext uri="{BB962C8B-B14F-4D97-AF65-F5344CB8AC3E}">
        <p14:creationId xmlns:p14="http://schemas.microsoft.com/office/powerpoint/2010/main" val="22366642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1.xml><?xml version="1.0" encoding="utf-8"?>
<ct:contentTypeSchema xmlns:ct="http://schemas.microsoft.com/office/2006/metadata/contentType" xmlns:ma="http://schemas.microsoft.com/office/2006/metadata/properties/metaAttributes" ct:_="" ma:_="" ma:contentTypeName="Document" ma:contentTypeID="0x0101009E45DD9787B3E647B4822733F8D1924C" ma:contentTypeVersion="6" ma:contentTypeDescription="Create a new document." ma:contentTypeScope="" ma:versionID="d3a8600146d6f8fd54a646b10a5121ba">
  <xsd:schema xmlns:xsd="http://www.w3.org/2001/XMLSchema" xmlns:xs="http://www.w3.org/2001/XMLSchema" xmlns:p="http://schemas.microsoft.com/office/2006/metadata/properties" xmlns:ns1="http://schemas.microsoft.com/sharepoint/v3" xmlns:ns2="85fcf250-4ef6-4bc9-bc4c-5d41a161456c" xmlns:ns3="30ea35f1-5204-4ee0-80bd-741d387246c1" targetNamespace="http://schemas.microsoft.com/office/2006/metadata/properties" ma:root="true" ma:fieldsID="c48d4e24bbbce42ff436f70ff4440312" ns1:_="" ns2:_="" ns3:_="">
    <xsd:import namespace="http://schemas.microsoft.com/sharepoint/v3"/>
    <xsd:import namespace="85fcf250-4ef6-4bc9-bc4c-5d41a161456c"/>
    <xsd:import namespace="30ea35f1-5204-4ee0-80bd-741d387246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fcf250-4ef6-4bc9-bc4c-5d41a16145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35f1-5204-4ee0-80bd-741d387246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268A45-186B-46A3-937F-0E016CEA70C1}">
  <ds:schemaRefs>
    <ds:schemaRef ds:uri="Strauss.PersonalizationDefinition"/>
  </ds:schemaRefs>
</ds:datastoreItem>
</file>

<file path=customXml/itemProps10.xml><?xml version="1.0" encoding="utf-8"?>
<ds:datastoreItem xmlns:ds="http://schemas.openxmlformats.org/officeDocument/2006/customXml" ds:itemID="{628127A0-F2C3-45C3-BB9F-5B29A6B848BE}">
  <ds:schemaRefs>
    <ds:schemaRef ds:uri="Strauss.PersonalizationDefinition"/>
  </ds:schemaRefs>
</ds:datastoreItem>
</file>

<file path=customXml/itemProps11.xml><?xml version="1.0" encoding="utf-8"?>
<ds:datastoreItem xmlns:ds="http://schemas.openxmlformats.org/officeDocument/2006/customXml" ds:itemID="{E04B69FE-7BC7-40C8-A253-B1577F5B073C}"/>
</file>

<file path=customXml/itemProps12.xml><?xml version="1.0" encoding="utf-8"?>
<ds:datastoreItem xmlns:ds="http://schemas.openxmlformats.org/officeDocument/2006/customXml" ds:itemID="{A09B3D8F-A36C-4B6D-871D-C53F61DFD219}">
  <ds:schemaRefs>
    <ds:schemaRef ds:uri="Strauss.PersonalizationDefinition"/>
  </ds:schemaRefs>
</ds:datastoreItem>
</file>

<file path=customXml/itemProps13.xml><?xml version="1.0" encoding="utf-8"?>
<ds:datastoreItem xmlns:ds="http://schemas.openxmlformats.org/officeDocument/2006/customXml" ds:itemID="{08068EAD-DA6C-4DC8-843E-9CB0982D15F3}">
  <ds:schemaRefs>
    <ds:schemaRef ds:uri="Strauss.PersonalizationDefinition"/>
  </ds:schemaRefs>
</ds:datastoreItem>
</file>

<file path=customXml/itemProps14.xml><?xml version="1.0" encoding="utf-8"?>
<ds:datastoreItem xmlns:ds="http://schemas.openxmlformats.org/officeDocument/2006/customXml" ds:itemID="{E7EBEF02-C69B-46E0-B38A-E51611CE5254}">
  <ds:schemaRefs>
    <ds:schemaRef ds:uri="Strauss.PersonalizationDefinition"/>
  </ds:schemaRefs>
</ds:datastoreItem>
</file>

<file path=customXml/itemProps15.xml><?xml version="1.0" encoding="utf-8"?>
<ds:datastoreItem xmlns:ds="http://schemas.openxmlformats.org/officeDocument/2006/customXml" ds:itemID="{6552B3D2-5F72-49FB-8B35-AFE12BF36804}">
  <ds:schemaRefs>
    <ds:schemaRef ds:uri="Strauss.PersonalizationDefinition"/>
  </ds:schemaRefs>
</ds:datastoreItem>
</file>

<file path=customXml/itemProps16.xml><?xml version="1.0" encoding="utf-8"?>
<ds:datastoreItem xmlns:ds="http://schemas.openxmlformats.org/officeDocument/2006/customXml" ds:itemID="{541D4602-AC17-4CBD-B95E-D5B3D757BC54}">
  <ds:schemaRefs>
    <ds:schemaRef ds:uri="Strauss.PersonalizationDefinition"/>
  </ds:schemaRefs>
</ds:datastoreItem>
</file>

<file path=customXml/itemProps17.xml><?xml version="1.0" encoding="utf-8"?>
<ds:datastoreItem xmlns:ds="http://schemas.openxmlformats.org/officeDocument/2006/customXml" ds:itemID="{82C716E8-B770-4139-99B0-F35B9C64B90F}">
  <ds:schemaRefs>
    <ds:schemaRef ds:uri="Strauss.PersonalizationDefinition"/>
  </ds:schemaRefs>
</ds:datastoreItem>
</file>

<file path=customXml/itemProps18.xml><?xml version="1.0" encoding="utf-8"?>
<ds:datastoreItem xmlns:ds="http://schemas.openxmlformats.org/officeDocument/2006/customXml" ds:itemID="{4EA01338-72BB-48B6-B6A4-05B31FE21105}">
  <ds:schemaRefs>
    <ds:schemaRef ds:uri="Strauss.PersonalizationDefinition"/>
  </ds:schemaRefs>
</ds:datastoreItem>
</file>

<file path=customXml/itemProps19.xml><?xml version="1.0" encoding="utf-8"?>
<ds:datastoreItem xmlns:ds="http://schemas.openxmlformats.org/officeDocument/2006/customXml" ds:itemID="{406127A5-B8F7-4F8A-95A9-8E20F72EA129}">
  <ds:schemaRefs>
    <ds:schemaRef ds:uri="Strauss.PersonalizationDefinition"/>
  </ds:schemaRefs>
</ds:datastoreItem>
</file>

<file path=customXml/itemProps2.xml><?xml version="1.0" encoding="utf-8"?>
<ds:datastoreItem xmlns:ds="http://schemas.openxmlformats.org/officeDocument/2006/customXml" ds:itemID="{D55AC15F-0A03-4D96-AA43-65FC3DCE2717}">
  <ds:schemaRefs>
    <ds:schemaRef ds:uri="Strauss.PersonalizationDefinition"/>
  </ds:schemaRefs>
</ds:datastoreItem>
</file>

<file path=customXml/itemProps20.xml><?xml version="1.0" encoding="utf-8"?>
<ds:datastoreItem xmlns:ds="http://schemas.openxmlformats.org/officeDocument/2006/customXml" ds:itemID="{D7FDC28F-4CBD-40ED-9D33-0A1360D5DEC4}">
  <ds:schemaRefs>
    <ds:schemaRef ds:uri="Strauss.PersonalizationDefinition"/>
  </ds:schemaRefs>
</ds:datastoreItem>
</file>

<file path=customXml/itemProps21.xml><?xml version="1.0" encoding="utf-8"?>
<ds:datastoreItem xmlns:ds="http://schemas.openxmlformats.org/officeDocument/2006/customXml" ds:itemID="{B228D3F7-8445-4CE7-92DC-AC7FE2D5A2AF}">
  <ds:schemaRefs>
    <ds:schemaRef ds:uri="Strauss.PersonalizationDefinition"/>
  </ds:schemaRefs>
</ds:datastoreItem>
</file>

<file path=customXml/itemProps22.xml><?xml version="1.0" encoding="utf-8"?>
<ds:datastoreItem xmlns:ds="http://schemas.openxmlformats.org/officeDocument/2006/customXml" ds:itemID="{6F485757-9F3C-4A1E-9E86-E1C1551910BA}">
  <ds:schemaRefs>
    <ds:schemaRef ds:uri="Strauss.PersonalizationDefinition"/>
  </ds:schemaRefs>
</ds:datastoreItem>
</file>

<file path=customXml/itemProps23.xml><?xml version="1.0" encoding="utf-8"?>
<ds:datastoreItem xmlns:ds="http://schemas.openxmlformats.org/officeDocument/2006/customXml" ds:itemID="{4C485A9E-99A8-4277-BE90-E837A967DB2E}">
  <ds:schemaRefs>
    <ds:schemaRef ds:uri="Strauss.PersonalizationDefinition"/>
  </ds:schemaRefs>
</ds:datastoreItem>
</file>

<file path=customXml/itemProps24.xml><?xml version="1.0" encoding="utf-8"?>
<ds:datastoreItem xmlns:ds="http://schemas.openxmlformats.org/officeDocument/2006/customXml" ds:itemID="{4A3F169F-E27D-4A25-888C-4C5D83BAC082}">
  <ds:schemaRefs>
    <ds:schemaRef ds:uri="Strauss.PersonalizationDefinition"/>
  </ds:schemaRefs>
</ds:datastoreItem>
</file>

<file path=customXml/itemProps25.xml><?xml version="1.0" encoding="utf-8"?>
<ds:datastoreItem xmlns:ds="http://schemas.openxmlformats.org/officeDocument/2006/customXml" ds:itemID="{C1060A51-5976-4775-97EE-ABE1B1E4972A}">
  <ds:schemaRefs>
    <ds:schemaRef ds:uri="Strauss.PersonalizationDefinition"/>
  </ds:schemaRefs>
</ds:datastoreItem>
</file>

<file path=customXml/itemProps26.xml><?xml version="1.0" encoding="utf-8"?>
<ds:datastoreItem xmlns:ds="http://schemas.openxmlformats.org/officeDocument/2006/customXml" ds:itemID="{FC25CD5D-A9DA-407F-9106-47BDA14BCED9}">
  <ds:schemaRefs>
    <ds:schemaRef ds:uri="Strauss.PersonalizationDefinition"/>
  </ds:schemaRefs>
</ds:datastoreItem>
</file>

<file path=customXml/itemProps27.xml><?xml version="1.0" encoding="utf-8"?>
<ds:datastoreItem xmlns:ds="http://schemas.openxmlformats.org/officeDocument/2006/customXml" ds:itemID="{712108F3-86F2-4B95-AF2D-FE4E45965FCC}">
  <ds:schemaRefs>
    <ds:schemaRef ds:uri="Strauss.PersonalizationDefinition"/>
  </ds:schemaRefs>
</ds:datastoreItem>
</file>

<file path=customXml/itemProps28.xml><?xml version="1.0" encoding="utf-8"?>
<ds:datastoreItem xmlns:ds="http://schemas.openxmlformats.org/officeDocument/2006/customXml" ds:itemID="{5C919DC8-E31E-42F0-9621-B916C2E029BA}">
  <ds:schemaRefs>
    <ds:schemaRef ds:uri="Strauss.PersonalizationDefinition"/>
  </ds:schemaRefs>
</ds:datastoreItem>
</file>

<file path=customXml/itemProps29.xml><?xml version="1.0" encoding="utf-8"?>
<ds:datastoreItem xmlns:ds="http://schemas.openxmlformats.org/officeDocument/2006/customXml" ds:itemID="{DF333A1B-0A9C-4DA8-ADAB-4378B69FDC48}">
  <ds:schemaRefs>
    <ds:schemaRef ds:uri="Strauss.PersonalizationDefinition"/>
  </ds:schemaRefs>
</ds:datastoreItem>
</file>

<file path=customXml/itemProps3.xml><?xml version="1.0" encoding="utf-8"?>
<ds:datastoreItem xmlns:ds="http://schemas.openxmlformats.org/officeDocument/2006/customXml" ds:itemID="{F56EB5D8-3CD5-48EE-9536-13CF2B9AC25D}">
  <ds:schemaRefs>
    <ds:schemaRef ds:uri="Strauss.PersonalizationDefinition"/>
  </ds:schemaRefs>
</ds:datastoreItem>
</file>

<file path=customXml/itemProps30.xml><?xml version="1.0" encoding="utf-8"?>
<ds:datastoreItem xmlns:ds="http://schemas.openxmlformats.org/officeDocument/2006/customXml" ds:itemID="{68BE9F8F-073F-46B7-B2D0-86DC8E2E9DCE}">
  <ds:schemaRefs>
    <ds:schemaRef ds:uri="Strauss.PersonalizationDefinition"/>
  </ds:schemaRefs>
</ds:datastoreItem>
</file>

<file path=customXml/itemProps31.xml><?xml version="1.0" encoding="utf-8"?>
<ds:datastoreItem xmlns:ds="http://schemas.openxmlformats.org/officeDocument/2006/customXml" ds:itemID="{103AB8E4-C30A-4895-9606-8D77F2E70F19}">
  <ds:schemaRefs>
    <ds:schemaRef ds:uri="Strauss.PersonalizationDefinition"/>
  </ds:schemaRefs>
</ds:datastoreItem>
</file>

<file path=customXml/itemProps32.xml><?xml version="1.0" encoding="utf-8"?>
<ds:datastoreItem xmlns:ds="http://schemas.openxmlformats.org/officeDocument/2006/customXml" ds:itemID="{B09E3EAE-66CA-4A91-A5FE-A34A70B099ED}">
  <ds:schemaRefs>
    <ds:schemaRef ds:uri="Strauss.PersonalizationDefinition"/>
  </ds:schemaRefs>
</ds:datastoreItem>
</file>

<file path=customXml/itemProps33.xml><?xml version="1.0" encoding="utf-8"?>
<ds:datastoreItem xmlns:ds="http://schemas.openxmlformats.org/officeDocument/2006/customXml" ds:itemID="{13A5538B-5199-4900-941A-B01E377F2065}">
  <ds:schemaRefs>
    <ds:schemaRef ds:uri="Strauss.PersonalizationDefinition"/>
  </ds:schemaRefs>
</ds:datastoreItem>
</file>

<file path=customXml/itemProps34.xml><?xml version="1.0" encoding="utf-8"?>
<ds:datastoreItem xmlns:ds="http://schemas.openxmlformats.org/officeDocument/2006/customXml" ds:itemID="{2BCFCE7B-4A43-491B-887D-365E2A1C50B2}">
  <ds:schemaRefs>
    <ds:schemaRef ds:uri="Strauss.PersonalizationDefinition"/>
  </ds:schemaRefs>
</ds:datastoreItem>
</file>

<file path=customXml/itemProps35.xml><?xml version="1.0" encoding="utf-8"?>
<ds:datastoreItem xmlns:ds="http://schemas.openxmlformats.org/officeDocument/2006/customXml" ds:itemID="{7BE5F28F-50CA-40F1-A02E-E794FE33362D}">
  <ds:schemaRefs>
    <ds:schemaRef ds:uri="Strauss.PersonalizationDefinition"/>
  </ds:schemaRefs>
</ds:datastoreItem>
</file>

<file path=customXml/itemProps36.xml><?xml version="1.0" encoding="utf-8"?>
<ds:datastoreItem xmlns:ds="http://schemas.openxmlformats.org/officeDocument/2006/customXml" ds:itemID="{AC7687D8-5695-4F99-A8BA-1D247B418C22}">
  <ds:schemaRefs>
    <ds:schemaRef ds:uri="http://schemas.microsoft.com/sharepoint/v3"/>
    <ds:schemaRef ds:uri="http://schemas.microsoft.com/office/2006/documentManagement/types"/>
    <ds:schemaRef ds:uri="http://schemas.microsoft.com/office/2006/metadata/properties"/>
    <ds:schemaRef ds:uri="0955201b-1586-4037-945b-ff221c86e833"/>
    <ds:schemaRef ds:uri="http://purl.org/dc/elements/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 ds:uri="230e9df3-be65-4c73-a93b-d1236ebd677e"/>
    <ds:schemaRef ds:uri="41e4b81d-ff3e-4b06-aa7a-6d0fe53b2939"/>
  </ds:schemaRefs>
</ds:datastoreItem>
</file>

<file path=customXml/itemProps37.xml><?xml version="1.0" encoding="utf-8"?>
<ds:datastoreItem xmlns:ds="http://schemas.openxmlformats.org/officeDocument/2006/customXml" ds:itemID="{EF4AA5EB-A638-4D3A-B852-E71E18ED4953}">
  <ds:schemaRefs>
    <ds:schemaRef ds:uri="Strauss.PersonalizationDefinition"/>
  </ds:schemaRefs>
</ds:datastoreItem>
</file>

<file path=customXml/itemProps38.xml><?xml version="1.0" encoding="utf-8"?>
<ds:datastoreItem xmlns:ds="http://schemas.openxmlformats.org/officeDocument/2006/customXml" ds:itemID="{32920470-F086-4197-B6FE-12027DE25DCC}">
  <ds:schemaRefs>
    <ds:schemaRef ds:uri="Strauss.PersonalizationDefinition"/>
  </ds:schemaRefs>
</ds:datastoreItem>
</file>

<file path=customXml/itemProps39.xml><?xml version="1.0" encoding="utf-8"?>
<ds:datastoreItem xmlns:ds="http://schemas.openxmlformats.org/officeDocument/2006/customXml" ds:itemID="{CAA4863B-1238-4B5A-95CE-E5E47E5B34B2}">
  <ds:schemaRefs>
    <ds:schemaRef ds:uri="Strauss.PersonalizationDefinition"/>
  </ds:schemaRefs>
</ds:datastoreItem>
</file>

<file path=customXml/itemProps4.xml><?xml version="1.0" encoding="utf-8"?>
<ds:datastoreItem xmlns:ds="http://schemas.openxmlformats.org/officeDocument/2006/customXml" ds:itemID="{FBC13881-F2DC-4AA3-88C8-97C40CA1EBC7}">
  <ds:schemaRefs>
    <ds:schemaRef ds:uri="Strauss.PersonalizationDefinition"/>
  </ds:schemaRefs>
</ds:datastoreItem>
</file>

<file path=customXml/itemProps40.xml><?xml version="1.0" encoding="utf-8"?>
<ds:datastoreItem xmlns:ds="http://schemas.openxmlformats.org/officeDocument/2006/customXml" ds:itemID="{3B6A15F6-231D-4FA3-B84F-4AA7A51DEDF7}">
  <ds:schemaRefs>
    <ds:schemaRef ds:uri="Strauss.PersonalizationDefinition"/>
  </ds:schemaRefs>
</ds:datastoreItem>
</file>

<file path=customXml/itemProps41.xml><?xml version="1.0" encoding="utf-8"?>
<ds:datastoreItem xmlns:ds="http://schemas.openxmlformats.org/officeDocument/2006/customXml" ds:itemID="{26FC25D4-97C7-43A9-B525-3B3BBA76D8AB}">
  <ds:schemaRefs>
    <ds:schemaRef ds:uri="Strauss.PersonalizationDefinition"/>
  </ds:schemaRefs>
</ds:datastoreItem>
</file>

<file path=customXml/itemProps5.xml><?xml version="1.0" encoding="utf-8"?>
<ds:datastoreItem xmlns:ds="http://schemas.openxmlformats.org/officeDocument/2006/customXml" ds:itemID="{734F6CED-B619-41E0-BEDE-58B64D5F5EB2}">
  <ds:schemaRefs>
    <ds:schemaRef ds:uri="Strauss.PersonalizationDefinition"/>
  </ds:schemaRefs>
</ds:datastoreItem>
</file>

<file path=customXml/itemProps6.xml><?xml version="1.0" encoding="utf-8"?>
<ds:datastoreItem xmlns:ds="http://schemas.openxmlformats.org/officeDocument/2006/customXml" ds:itemID="{DE0DC7DC-A960-4E6E-BF1B-D3D906B081A2}">
  <ds:schemaRefs>
    <ds:schemaRef ds:uri="Strauss.PersonalizationDefinition"/>
  </ds:schemaRefs>
</ds:datastoreItem>
</file>

<file path=customXml/itemProps7.xml><?xml version="1.0" encoding="utf-8"?>
<ds:datastoreItem xmlns:ds="http://schemas.openxmlformats.org/officeDocument/2006/customXml" ds:itemID="{EDFBA6C8-3A38-44F0-B645-B6B0034983DA}">
  <ds:schemaRefs>
    <ds:schemaRef ds:uri="Strauss.PersonalizationDefinition"/>
  </ds:schemaRefs>
</ds:datastoreItem>
</file>

<file path=customXml/itemProps8.xml><?xml version="1.0" encoding="utf-8"?>
<ds:datastoreItem xmlns:ds="http://schemas.openxmlformats.org/officeDocument/2006/customXml" ds:itemID="{ECCE7DC3-F525-4E76-8812-56FCA2D21E50}">
  <ds:schemaRefs>
    <ds:schemaRef ds:uri="Strauss.PersonalizationDefinition"/>
  </ds:schemaRefs>
</ds:datastoreItem>
</file>

<file path=customXml/itemProps9.xml><?xml version="1.0" encoding="utf-8"?>
<ds:datastoreItem xmlns:ds="http://schemas.openxmlformats.org/officeDocument/2006/customXml" ds:itemID="{C18D3FE9-2C4E-470C-9B85-FEEE51F2FF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73</TotalTime>
  <Words>4002</Words>
  <Application>Microsoft Office PowerPoint</Application>
  <PresentationFormat>Widescreen</PresentationFormat>
  <Paragraphs>593</Paragraphs>
  <Slides>34</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Arial</vt:lpstr>
      <vt:lpstr>Calibri</vt:lpstr>
      <vt:lpstr>charter</vt:lpstr>
      <vt:lpstr>Consolas</vt:lpstr>
      <vt:lpstr>Courier New</vt:lpstr>
      <vt:lpstr>Segoe Pro Semibold</vt:lpstr>
      <vt:lpstr>Segoe Semibold</vt:lpstr>
      <vt:lpstr>Segoe UI</vt:lpstr>
      <vt:lpstr>Segoe UI (Body)</vt:lpstr>
      <vt:lpstr>Segoe UI Condensed</vt:lpstr>
      <vt:lpstr>Segoe UI Light</vt:lpstr>
      <vt:lpstr>Segoe UI Semibold</vt:lpstr>
      <vt:lpstr>Wingdings</vt:lpstr>
      <vt:lpstr>White Template</vt:lpstr>
      <vt:lpstr>Power Apps in Microsoft Teams</vt:lpstr>
      <vt:lpstr>PowerPoint Presentation</vt:lpstr>
      <vt:lpstr>Overview of Power Apps in Teams</vt:lpstr>
      <vt:lpstr>Pre-built Apps templates in Microsoft Teams</vt:lpstr>
      <vt:lpstr>Overview of Power Apps Studio  </vt:lpstr>
      <vt:lpstr>Power Apps basics – Controls</vt:lpstr>
      <vt:lpstr>Containers</vt:lpstr>
      <vt:lpstr>Power Apps basics – Properties</vt:lpstr>
      <vt:lpstr>Power Apps Formula Language (PowerFx) </vt:lpstr>
      <vt:lpstr>Formula examples – Setting property values  </vt:lpstr>
      <vt:lpstr>Filtering data</vt:lpstr>
      <vt:lpstr>Gallery control</vt:lpstr>
      <vt:lpstr>App Actions</vt:lpstr>
      <vt:lpstr>Broad app distribution</vt:lpstr>
      <vt:lpstr>Share apps with colleagues </vt:lpstr>
      <vt:lpstr>Share apps with colleagues – Table permissions</vt:lpstr>
      <vt:lpstr>Built By Your Colleagues</vt:lpstr>
      <vt:lpstr>Lab 2: Build advanced models and apps</vt:lpstr>
      <vt:lpstr>Appendix</vt:lpstr>
      <vt:lpstr>Formula Language – Locale settings</vt:lpstr>
      <vt:lpstr>Employee Ideas</vt:lpstr>
      <vt:lpstr>Inspection</vt:lpstr>
      <vt:lpstr>Issue reporting </vt:lpstr>
      <vt:lpstr>Bulletins</vt:lpstr>
      <vt:lpstr>Milestones</vt:lpstr>
      <vt:lpstr>Properties Pane</vt:lpstr>
      <vt:lpstr>Build Hub</vt:lpstr>
      <vt:lpstr>Power Apps Studio toolbar</vt:lpstr>
      <vt:lpstr>App Authoring menu and options</vt:lpstr>
      <vt:lpstr>Data Sources Pane </vt:lpstr>
      <vt:lpstr>App Checker </vt:lpstr>
      <vt:lpstr>Components </vt:lpstr>
      <vt:lpstr>Variables and collections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Vasilii.Perchuk@microsoft.com</dc:creator>
  <cp:lastModifiedBy>Vas Perchuk</cp:lastModifiedBy>
  <cp:revision>3</cp:revision>
  <dcterms:created xsi:type="dcterms:W3CDTF">2019-02-08T20:09:46Z</dcterms:created>
  <dcterms:modified xsi:type="dcterms:W3CDTF">2023-02-16T15:52:10Z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ContentTypeId">
    <vt:lpwstr>0x0101009E45DD9787B3E647B4822733F8D1924C</vt:lpwstr>
  </property>
  <property fmtid="{D5CDD505-2E9C-101B-9397-08002B2CF9AE}" pid="11" name="_dlc_DocIdItemGuid">
    <vt:lpwstr>faeaa986-2e78-4567-bd40-f1286550cf24</vt:lpwstr>
  </property>
  <property fmtid="{D5CDD505-2E9C-101B-9397-08002B2CF9AE}" pid="12" name="MediaServiceImageTags">
    <vt:lpwstr/>
  </property>
  <property fmtid="{D5CDD505-2E9C-101B-9397-08002B2CF9AE}" pid="13" name="MSIP_Label_8aa191f1-c555-4a9e-8b3e-85ef51701160_Enabled">
    <vt:lpwstr>true</vt:lpwstr>
  </property>
  <property fmtid="{D5CDD505-2E9C-101B-9397-08002B2CF9AE}" pid="14" name="MSIP_Label_8aa191f1-c555-4a9e-8b3e-85ef51701160_SetDate">
    <vt:lpwstr>2021-11-23T16:30:11Z</vt:lpwstr>
  </property>
  <property fmtid="{D5CDD505-2E9C-101B-9397-08002B2CF9AE}" pid="15" name="MSIP_Label_8aa191f1-c555-4a9e-8b3e-85ef51701160_Method">
    <vt:lpwstr>Standard</vt:lpwstr>
  </property>
  <property fmtid="{D5CDD505-2E9C-101B-9397-08002B2CF9AE}" pid="16" name="MSIP_Label_8aa191f1-c555-4a9e-8b3e-85ef51701160_Name">
    <vt:lpwstr>Confidential</vt:lpwstr>
  </property>
  <property fmtid="{D5CDD505-2E9C-101B-9397-08002B2CF9AE}" pid="17" name="MSIP_Label_8aa191f1-c555-4a9e-8b3e-85ef51701160_SiteId">
    <vt:lpwstr>a57507b2-d296-4dca-a9ae-67b1484e02a9</vt:lpwstr>
  </property>
  <property fmtid="{D5CDD505-2E9C-101B-9397-08002B2CF9AE}" pid="18" name="MSIP_Label_8aa191f1-c555-4a9e-8b3e-85ef51701160_ActionId">
    <vt:lpwstr>75c8a85a-1c6e-478a-ae68-029fd0558de5</vt:lpwstr>
  </property>
  <property fmtid="{D5CDD505-2E9C-101B-9397-08002B2CF9AE}" pid="19" name="MSIP_Label_8aa191f1-c555-4a9e-8b3e-85ef51701160_ContentBits">
    <vt:lpwstr>0</vt:lpwstr>
  </property>
  <property fmtid="{D5CDD505-2E9C-101B-9397-08002B2CF9AE}" pid="20" name="MSIP_Label_f42aa342-8706-4288-bd11-ebb85995028c_Method">
    <vt:lpwstr>Standard</vt:lpwstr>
  </property>
  <property fmtid="{D5CDD505-2E9C-101B-9397-08002B2CF9AE}" pid="21" name="MSIP_Label_f42aa342-8706-4288-bd11-ebb85995028c_ContentBits">
    <vt:lpwstr>0</vt:lpwstr>
  </property>
</Properties>
</file>